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72" r:id="rId8"/>
    <p:sldId id="260" r:id="rId9"/>
    <p:sldId id="266" r:id="rId10"/>
    <p:sldId id="268" r:id="rId11"/>
    <p:sldId id="267" r:id="rId12"/>
    <p:sldId id="269" r:id="rId13"/>
    <p:sldId id="265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8428" y="-1159674"/>
            <a:ext cx="12326816" cy="280193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Body system interactions</a:t>
            </a:r>
            <a:r>
              <a:rPr lang="en-US" dirty="0" smtClean="0"/>
              <a:t>: 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regulation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978565" y="1881411"/>
            <a:ext cx="5480721" cy="44490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EQ: </a:t>
            </a:r>
          </a:p>
          <a:p>
            <a:pPr algn="l"/>
            <a:r>
              <a:rPr lang="en-US" sz="4000" b="1" dirty="0" smtClean="0"/>
              <a:t>How do the body systems stay in balance? </a:t>
            </a:r>
            <a:endParaRPr lang="en-US" sz="4000" b="1" dirty="0"/>
          </a:p>
        </p:txBody>
      </p:sp>
      <p:pic>
        <p:nvPicPr>
          <p:cNvPr id="8194" name="Picture 2" descr="http://algharaibeh.net/wp-content/uploads/2014/01/Homeostasis-an-Ana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1" y="946201"/>
            <a:ext cx="6428105" cy="3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93" y="3213927"/>
            <a:ext cx="5152624" cy="493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In the liver, glucose is stored as </a:t>
            </a:r>
            <a:r>
              <a:rPr lang="en-US" sz="4400" b="1" u="sng" dirty="0" smtClean="0"/>
              <a:t>Glycogen</a:t>
            </a:r>
            <a:r>
              <a:rPr lang="en-US" sz="3200" dirty="0" smtClean="0"/>
              <a:t>, </a:t>
            </a:r>
            <a:r>
              <a:rPr lang="en-US" sz="3600" dirty="0" smtClean="0"/>
              <a:t>a polysaccharide (made up of multiple glucose molecules)</a:t>
            </a:r>
            <a:endParaRPr lang="en-US" sz="3600" dirty="0"/>
          </a:p>
        </p:txBody>
      </p:sp>
      <p:pic>
        <p:nvPicPr>
          <p:cNvPr id="7170" name="Picture 2" descr="http://www.columbia.edu/cu/biology/courses/c2005/images/glycogen.3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20" y="1545465"/>
            <a:ext cx="7083379" cy="53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omen.texaschildrens.org/uploadedimages/Pages/Health_Topics/8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7" y="38637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06445" y="3213927"/>
            <a:ext cx="1481070" cy="162852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8243" y="2589135"/>
            <a:ext cx="0" cy="62479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3483" y="2209034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Glucose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8" y="1719981"/>
            <a:ext cx="5637728" cy="468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If blood sugar is </a:t>
            </a:r>
            <a:r>
              <a:rPr lang="en-US" sz="5400" b="1" u="sng" dirty="0" smtClean="0"/>
              <a:t>high</a:t>
            </a:r>
            <a:r>
              <a:rPr lang="en-US" sz="4400" b="1" dirty="0" smtClean="0"/>
              <a:t> (after you eat), the pancreas will release </a:t>
            </a:r>
            <a:r>
              <a:rPr lang="en-US" sz="4400" b="1" u="sng" dirty="0" smtClean="0"/>
              <a:t>INSULIN</a:t>
            </a:r>
            <a:r>
              <a:rPr lang="en-US" sz="4400" b="1" dirty="0" smtClean="0"/>
              <a:t>, which stimulates glycogen formation.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3" y="121062"/>
            <a:ext cx="5981521" cy="67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60675" y="2470870"/>
            <a:ext cx="6428936" cy="4379403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62646" y="-68600"/>
            <a:ext cx="1477108" cy="1364566"/>
          </a:xfrm>
          <a:prstGeom prst="ellipse">
            <a:avLst/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55" y="1114892"/>
            <a:ext cx="5637728" cy="52542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800" b="1" dirty="0" smtClean="0"/>
              <a:t>If blood sugar is </a:t>
            </a:r>
            <a:r>
              <a:rPr lang="en-US" sz="6000" b="1" u="sng" dirty="0" smtClean="0"/>
              <a:t>low</a:t>
            </a:r>
            <a:r>
              <a:rPr lang="en-US" sz="4800" b="1" dirty="0" smtClean="0"/>
              <a:t>, the pancreas will release </a:t>
            </a:r>
            <a:r>
              <a:rPr lang="en-US" sz="4800" b="1" u="sng" dirty="0" smtClean="0"/>
              <a:t>glucagon</a:t>
            </a:r>
            <a:r>
              <a:rPr lang="en-US" sz="4800" b="1" dirty="0" smtClean="0"/>
              <a:t>, which breaks down glycogen</a:t>
            </a:r>
            <a:r>
              <a:rPr lang="en-US" sz="4800" b="1" dirty="0" smtClean="0"/>
              <a:t>.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3800" dirty="0" smtClean="0"/>
              <a:t>(glycogen breaks down into glucose </a:t>
            </a:r>
            <a:r>
              <a:rPr lang="en-US" sz="3800" dirty="0" smtClean="0">
                <a:sym typeface="Wingdings" panose="05000000000000000000" pitchFamily="2" charset="2"/>
              </a:rPr>
              <a:t> not there is more glucose in the blood)</a:t>
            </a:r>
            <a:endParaRPr lang="en-US" sz="3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3" y="121062"/>
            <a:ext cx="5981521" cy="67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60675" y="121063"/>
            <a:ext cx="6428936" cy="3620944"/>
          </a:xfrm>
          <a:prstGeom prst="roundRect">
            <a:avLst/>
          </a:prstGeom>
          <a:noFill/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09760" y="5485707"/>
            <a:ext cx="1477108" cy="1364566"/>
          </a:xfrm>
          <a:prstGeom prst="ellipse">
            <a:avLst/>
          </a:prstGeom>
          <a:noFill/>
          <a:ln w="1206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6" y="1603717"/>
            <a:ext cx="5804249" cy="4965895"/>
          </a:xfrm>
        </p:spPr>
        <p:txBody>
          <a:bodyPr>
            <a:noAutofit/>
          </a:bodyPr>
          <a:lstStyle/>
          <a:p>
            <a:r>
              <a:rPr lang="en-US" sz="4000" dirty="0" smtClean="0"/>
              <a:t>Regulation of glucose levels is like a teeter-totter. It switches off from high to low, always coming back to the middle.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 </a:t>
            </a:r>
            <a:r>
              <a:rPr lang="en-US" sz="4000" b="1" dirty="0" smtClean="0">
                <a:sym typeface="Wingdings" panose="05000000000000000000" pitchFamily="2" charset="2"/>
              </a:rPr>
              <a:t>equilibrium</a:t>
            </a:r>
            <a:endParaRPr lang="en-US" sz="4000" b="1" dirty="0"/>
          </a:p>
        </p:txBody>
      </p:sp>
      <p:pic>
        <p:nvPicPr>
          <p:cNvPr id="5122" name="Picture 2" descr="http://25.media.tumblr.com/tumblr_lkn9htbltq1qj0gffo1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8" y="1286209"/>
            <a:ext cx="5562941" cy="49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1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1" y="22980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Another example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4900" b="1" dirty="0" smtClean="0"/>
              <a:t>temperature</a:t>
            </a:r>
            <a:r>
              <a:rPr lang="en-US" sz="4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72" y="1635370"/>
            <a:ext cx="11679701" cy="49623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Humans are </a:t>
            </a:r>
            <a:r>
              <a:rPr lang="en-US" b="1" dirty="0" smtClean="0"/>
              <a:t>homoeothermic</a:t>
            </a:r>
            <a:r>
              <a:rPr lang="en-US" dirty="0" smtClean="0"/>
              <a:t>, </a:t>
            </a:r>
            <a:r>
              <a:rPr lang="en-US" dirty="0"/>
              <a:t>which means </a:t>
            </a:r>
            <a:r>
              <a:rPr lang="en-US" dirty="0" smtClean="0"/>
              <a:t>we regulate our own </a:t>
            </a:r>
            <a:r>
              <a:rPr lang="en-US" dirty="0"/>
              <a:t>body temperature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Other species like reptiles are </a:t>
            </a:r>
            <a:r>
              <a:rPr lang="en-US" dirty="0" smtClean="0"/>
              <a:t>not homoeothermic. They must warm up in the sun or cool down in water. </a:t>
            </a:r>
          </a:p>
          <a:p>
            <a:r>
              <a:rPr lang="en-US" sz="2800" dirty="0" smtClean="0"/>
              <a:t>If your </a:t>
            </a:r>
            <a:r>
              <a:rPr lang="en-US" sz="2800" dirty="0"/>
              <a:t>body gets too cold, a series of actions are taken to warm your body. Sensors throughout your </a:t>
            </a:r>
            <a:r>
              <a:rPr lang="en-US" sz="3200" b="1" dirty="0"/>
              <a:t>nervous system </a:t>
            </a:r>
            <a:r>
              <a:rPr lang="en-US" sz="2800" dirty="0"/>
              <a:t>can recognize when the temperature drops and might trigger your </a:t>
            </a:r>
            <a:r>
              <a:rPr lang="en-US" sz="3200" b="1" dirty="0"/>
              <a:t>muscular system </a:t>
            </a:r>
            <a:r>
              <a:rPr lang="en-US" sz="2800" dirty="0"/>
              <a:t>to start shivering. The constant contractions of your muscles allow heat to be generated. Your </a:t>
            </a:r>
            <a:r>
              <a:rPr lang="en-US" sz="3200" b="1" dirty="0"/>
              <a:t>nervous and endocrine systems </a:t>
            </a:r>
            <a:r>
              <a:rPr lang="en-US" sz="2800" dirty="0"/>
              <a:t>may also contract the blood vessels of your </a:t>
            </a:r>
            <a:r>
              <a:rPr lang="en-US" sz="3200" b="1" dirty="0"/>
              <a:t>circulatory system </a:t>
            </a:r>
            <a:r>
              <a:rPr lang="en-US" sz="2800" dirty="0"/>
              <a:t>to keep </a:t>
            </a:r>
            <a:r>
              <a:rPr lang="en-US" sz="2800" dirty="0" smtClean="0"/>
              <a:t>blood (and heat) </a:t>
            </a:r>
            <a:r>
              <a:rPr lang="en-US" sz="2800" dirty="0"/>
              <a:t>in the core of your body and not the </a:t>
            </a:r>
            <a:r>
              <a:rPr lang="en-US" sz="2800" b="1" dirty="0"/>
              <a:t>extremities</a:t>
            </a:r>
            <a:r>
              <a:rPr lang="en-US" sz="2800" dirty="0"/>
              <a:t>(like fingers</a:t>
            </a:r>
            <a:r>
              <a:rPr lang="en-US" sz="2800" dirty="0" smtClean="0"/>
              <a:t>). This is why your fingers and toes get cold first!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134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51" y="363560"/>
            <a:ext cx="8228428" cy="895615"/>
          </a:xfrm>
        </p:spPr>
        <p:txBody>
          <a:bodyPr/>
          <a:lstStyle/>
          <a:p>
            <a:r>
              <a:rPr lang="en-US" b="1" dirty="0" smtClean="0"/>
              <a:t>Positive 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79" y="1603716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dirty="0"/>
              <a:t>In a positive feedback system the change will </a:t>
            </a:r>
            <a:r>
              <a:rPr lang="en-US" sz="3200" b="1" dirty="0"/>
              <a:t>continue to increase </a:t>
            </a:r>
            <a:r>
              <a:rPr lang="en-US" sz="3200" dirty="0"/>
              <a:t>in one direction until something happens in the body to stop it. </a:t>
            </a:r>
            <a:endParaRPr lang="en-US" sz="3200" dirty="0" smtClean="0"/>
          </a:p>
          <a:p>
            <a:pPr lvl="1"/>
            <a:r>
              <a:rPr lang="en-US" sz="3200" dirty="0" smtClean="0"/>
              <a:t>Example: childbirth</a:t>
            </a:r>
            <a:endParaRPr lang="en-US" sz="3200" dirty="0"/>
          </a:p>
        </p:txBody>
      </p:sp>
      <p:pic>
        <p:nvPicPr>
          <p:cNvPr id="12292" name="Picture 4" descr="http://www.yorku.ca/harris/3270/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42" y="3188413"/>
            <a:ext cx="70008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/>
              <a:t>BIOL.10A </a:t>
            </a:r>
            <a:r>
              <a:rPr lang="en-US" sz="4800" dirty="0"/>
              <a:t>Describe the interactions that occur among systems that perform the functions of 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regulation</a:t>
            </a:r>
            <a:r>
              <a:rPr lang="en-US" sz="4800" dirty="0"/>
              <a:t>, </a:t>
            </a:r>
            <a:r>
              <a:rPr lang="en-US" sz="4800" b="1" dirty="0"/>
              <a:t>nutrient absorption</a:t>
            </a:r>
            <a:r>
              <a:rPr lang="en-US" sz="4800" dirty="0"/>
              <a:t>, </a:t>
            </a:r>
            <a:r>
              <a:rPr lang="en-US" sz="4800" b="1" dirty="0"/>
              <a:t>reproduction</a:t>
            </a:r>
            <a:r>
              <a:rPr lang="en-US" sz="4800" dirty="0"/>
              <a:t>, and </a:t>
            </a:r>
            <a:r>
              <a:rPr lang="en-US" sz="4800" b="1" dirty="0"/>
              <a:t>defense</a:t>
            </a:r>
            <a:r>
              <a:rPr lang="en-US" sz="4800" dirty="0"/>
              <a:t> </a:t>
            </a:r>
            <a:r>
              <a:rPr lang="en-US" sz="4800" b="1" dirty="0"/>
              <a:t>from</a:t>
            </a:r>
            <a:r>
              <a:rPr lang="en-US" sz="4800" dirty="0"/>
              <a:t> </a:t>
            </a:r>
            <a:r>
              <a:rPr lang="en-US" sz="4800" b="1" dirty="0"/>
              <a:t>injury</a:t>
            </a:r>
            <a:r>
              <a:rPr lang="en-US" sz="4800" dirty="0"/>
              <a:t> </a:t>
            </a:r>
            <a:r>
              <a:rPr lang="en-US" sz="4800" b="1" dirty="0"/>
              <a:t>or</a:t>
            </a:r>
            <a:r>
              <a:rPr lang="en-US" sz="4800" dirty="0"/>
              <a:t> </a:t>
            </a:r>
            <a:r>
              <a:rPr lang="en-US" sz="4800" b="1" dirty="0"/>
              <a:t>illness</a:t>
            </a:r>
            <a:r>
              <a:rPr lang="en-US" sz="4800" dirty="0"/>
              <a:t> in animals.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55" y="581493"/>
            <a:ext cx="8610600" cy="129302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Cells must maintain </a:t>
            </a:r>
            <a:r>
              <a:rPr lang="en-US" sz="4400" b="1" u="sng" dirty="0" smtClean="0"/>
              <a:t>homeostasis</a:t>
            </a:r>
            <a:r>
              <a:rPr lang="en-US" sz="4400" b="1" dirty="0" smtClean="0"/>
              <a:t>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37" y="2244900"/>
            <a:ext cx="6882618" cy="3742006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Homeostasis is a state of being in </a:t>
            </a:r>
            <a:r>
              <a:rPr lang="en-US" sz="4800" b="1" u="sng" dirty="0" smtClean="0"/>
              <a:t>BALANCE</a:t>
            </a:r>
          </a:p>
          <a:p>
            <a:endParaRPr lang="en-US" sz="4800" b="1" dirty="0" smtClean="0"/>
          </a:p>
          <a:p>
            <a:endParaRPr lang="en-US" sz="4800" b="1" dirty="0"/>
          </a:p>
          <a:p>
            <a:r>
              <a:rPr lang="en-US" sz="4800" b="1" dirty="0" smtClean="0"/>
              <a:t>What must stay balanced in our bodies?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5" name="Picture 2" descr="http://www.telecoms.com/wp-content/blogs.dir/1/files/2013/04/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5" y="2438160"/>
            <a:ext cx="4944928" cy="33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958" y="0"/>
            <a:ext cx="8610600" cy="1293028"/>
          </a:xfrm>
        </p:spPr>
        <p:txBody>
          <a:bodyPr/>
          <a:lstStyle/>
          <a:p>
            <a:r>
              <a:rPr lang="en-US" b="1" dirty="0" smtClean="0"/>
              <a:t>homeostasis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1638914"/>
            <a:ext cx="10564670" cy="4542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Cells maintain </a:t>
            </a:r>
            <a:r>
              <a:rPr lang="en-US" sz="4000" b="1" u="sng" dirty="0" smtClean="0"/>
              <a:t>homeostasis</a:t>
            </a:r>
            <a:r>
              <a:rPr lang="en-US" sz="4000" b="1" dirty="0" smtClean="0"/>
              <a:t> by </a:t>
            </a:r>
            <a:r>
              <a:rPr lang="en-US" sz="4000" b="1" u="sng" dirty="0" smtClean="0"/>
              <a:t>regulating</a:t>
            </a:r>
            <a:r>
              <a:rPr lang="en-US" sz="4000" b="1" dirty="0" smtClean="0"/>
              <a:t> (controlling) the: </a:t>
            </a:r>
          </a:p>
          <a:p>
            <a:pPr marL="0" indent="0">
              <a:buNone/>
            </a:pPr>
            <a:endParaRPr lang="en-US" sz="4000" b="1" dirty="0" smtClean="0"/>
          </a:p>
          <a:p>
            <a:pPr lvl="1"/>
            <a:r>
              <a:rPr lang="en-US" sz="3400" b="1" u="sng" dirty="0" smtClean="0"/>
              <a:t>temperature </a:t>
            </a:r>
          </a:p>
          <a:p>
            <a:pPr lvl="1"/>
            <a:r>
              <a:rPr lang="en-US" sz="3400" b="1" dirty="0" smtClean="0"/>
              <a:t>pH </a:t>
            </a:r>
            <a:r>
              <a:rPr lang="en-US" sz="3400" b="1" dirty="0"/>
              <a:t>(acidity</a:t>
            </a:r>
            <a:r>
              <a:rPr lang="en-US" sz="3400" b="1" dirty="0" smtClean="0"/>
              <a:t>)</a:t>
            </a:r>
          </a:p>
          <a:p>
            <a:pPr lvl="1"/>
            <a:r>
              <a:rPr lang="en-US" sz="3400" b="1" dirty="0" smtClean="0"/>
              <a:t>Oxygen levels</a:t>
            </a:r>
          </a:p>
          <a:p>
            <a:pPr lvl="1"/>
            <a:r>
              <a:rPr lang="en-US" sz="3400" b="1" u="sng" dirty="0" smtClean="0"/>
              <a:t>Blood-glucose</a:t>
            </a:r>
            <a:r>
              <a:rPr lang="en-US" sz="3400" b="1" dirty="0" smtClean="0"/>
              <a:t> levels</a:t>
            </a:r>
          </a:p>
          <a:p>
            <a:pPr lvl="1"/>
            <a:r>
              <a:rPr lang="en-US" sz="3400" b="1" dirty="0" smtClean="0"/>
              <a:t>Etc.</a:t>
            </a:r>
            <a:endParaRPr lang="en-US" sz="3400" b="1" dirty="0"/>
          </a:p>
        </p:txBody>
      </p:sp>
      <p:pic>
        <p:nvPicPr>
          <p:cNvPr id="5" name="Picture 2" descr="http://thehealthjunction.files.wordpress.com/2013/09/homeostasis.gif?w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93" y="2857499"/>
            <a:ext cx="52101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2693" y="42203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Endocrine </a:t>
            </a:r>
            <a:br>
              <a:rPr lang="en-US" sz="4800" b="1" dirty="0" smtClean="0"/>
            </a:br>
            <a:r>
              <a:rPr lang="en-US" sz="4800" b="1" dirty="0" smtClean="0"/>
              <a:t>system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41" y="2118865"/>
            <a:ext cx="7431666" cy="434931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endocrine system includes all the </a:t>
            </a:r>
            <a:r>
              <a:rPr lang="en-US" sz="5400" b="1" u="sng" dirty="0" smtClean="0"/>
              <a:t>hormones</a:t>
            </a:r>
            <a:r>
              <a:rPr lang="en-US" sz="4400" dirty="0" smtClean="0"/>
              <a:t> and </a:t>
            </a:r>
            <a:r>
              <a:rPr lang="en-US" sz="4800" b="1" dirty="0" smtClean="0"/>
              <a:t>hormone-producing </a:t>
            </a:r>
            <a:r>
              <a:rPr lang="en-US" sz="4800" b="1" u="sng" dirty="0" smtClean="0"/>
              <a:t>glands</a:t>
            </a:r>
            <a:r>
              <a:rPr lang="en-US" sz="4400" dirty="0" smtClean="0"/>
              <a:t> in the body. </a:t>
            </a:r>
          </a:p>
          <a:p>
            <a:endParaRPr lang="en-US" sz="3200" dirty="0" smtClean="0"/>
          </a:p>
        </p:txBody>
      </p:sp>
      <p:pic>
        <p:nvPicPr>
          <p:cNvPr id="4" name="Picture 2" descr="http://commonsensehealth.com/wp-content/uploads/2013/08/endocrine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37" y="0"/>
            <a:ext cx="4189063" cy="67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3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3" y="1448972"/>
            <a:ext cx="7079567" cy="4867422"/>
          </a:xfrm>
        </p:spPr>
        <p:txBody>
          <a:bodyPr>
            <a:normAutofit fontScale="92500" lnSpcReduction="20000"/>
          </a:bodyPr>
          <a:lstStyle/>
          <a:p>
            <a:endParaRPr lang="en-US" sz="4400" dirty="0" smtClean="0"/>
          </a:p>
          <a:p>
            <a:pPr marL="0" indent="0">
              <a:buNone/>
            </a:pPr>
            <a:r>
              <a:rPr lang="en-US" sz="4400" b="1" u="sng" dirty="0" smtClean="0"/>
              <a:t>CIRCULATORY SYSTEM</a:t>
            </a:r>
          </a:p>
          <a:p>
            <a:pPr marL="0" indent="0">
              <a:buNone/>
            </a:pPr>
            <a:endParaRPr lang="en-US" sz="4400" b="1" u="sng" dirty="0" smtClean="0"/>
          </a:p>
          <a:p>
            <a:r>
              <a:rPr lang="en-US" sz="4400" dirty="0" smtClean="0"/>
              <a:t>Hormones </a:t>
            </a:r>
            <a:r>
              <a:rPr lang="en-US" sz="4400" dirty="0"/>
              <a:t>are released into the </a:t>
            </a:r>
            <a:r>
              <a:rPr lang="en-US" sz="4400" u="sng" dirty="0"/>
              <a:t>blood stream</a:t>
            </a:r>
            <a:r>
              <a:rPr lang="en-US" sz="4400" dirty="0"/>
              <a:t>,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and </a:t>
            </a:r>
            <a:r>
              <a:rPr lang="en-US" sz="4400" b="1" dirty="0"/>
              <a:t>regulate all bodily functions </a:t>
            </a:r>
          </a:p>
          <a:p>
            <a:pPr lvl="1"/>
            <a:r>
              <a:rPr lang="en-US" sz="2800" dirty="0"/>
              <a:t>(Cellular metabolism, reproduction, sexual development, sugar and mineral homeostasis, heart rate, and digestion)</a:t>
            </a:r>
          </a:p>
          <a:p>
            <a:endParaRPr lang="en-US" dirty="0"/>
          </a:p>
        </p:txBody>
      </p:sp>
      <p:pic>
        <p:nvPicPr>
          <p:cNvPr id="9220" name="Picture 4" descr="http://health.rush.edu/HealthInformation/graphics/images/en/19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2"/>
          <a:stretch/>
        </p:blipFill>
        <p:spPr bwMode="auto">
          <a:xfrm>
            <a:off x="6386733" y="282305"/>
            <a:ext cx="5583360" cy="41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47" y="95737"/>
            <a:ext cx="8610600" cy="1293028"/>
          </a:xfrm>
        </p:spPr>
        <p:txBody>
          <a:bodyPr/>
          <a:lstStyle/>
          <a:p>
            <a:r>
              <a:rPr lang="en-US" b="1" dirty="0" smtClean="0"/>
              <a:t>Nervous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1026" name="Picture 2" descr="https://emotionalfinance.files.wordpress.com/2013/03/autonomi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47" y="2057401"/>
            <a:ext cx="48101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434" y="1410887"/>
            <a:ext cx="5990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brain and nerves help </a:t>
            </a:r>
            <a:r>
              <a:rPr lang="en-US" sz="3600" b="1" dirty="0" smtClean="0"/>
              <a:t>control</a:t>
            </a:r>
            <a:r>
              <a:rPr lang="en-US" sz="3600" dirty="0" smtClean="0"/>
              <a:t> movement and hormone production. </a:t>
            </a:r>
            <a:endParaRPr lang="en-US" sz="3600" dirty="0"/>
          </a:p>
        </p:txBody>
      </p:sp>
      <p:pic>
        <p:nvPicPr>
          <p:cNvPr id="1028" name="Picture 4" descr="http://upload.wikimedia.org/wikipedia/commons/thumb/9/96/Endocrine_central_nervous_en.svg/2000px-Endocrine_central_nervous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9" y="3302830"/>
            <a:ext cx="6267217" cy="33654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055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Negative feedback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42" y="1814732"/>
            <a:ext cx="10820400" cy="4024125"/>
          </a:xfrm>
        </p:spPr>
        <p:txBody>
          <a:bodyPr>
            <a:normAutofit/>
          </a:bodyPr>
          <a:lstStyle/>
          <a:p>
            <a:r>
              <a:rPr lang="en-US" sz="4400" dirty="0"/>
              <a:t>A negative feedback system is one that tries to keep the body </a:t>
            </a:r>
            <a:r>
              <a:rPr lang="en-US" sz="5400" b="1" u="sng" dirty="0"/>
              <a:t>constant</a:t>
            </a:r>
            <a:r>
              <a:rPr lang="en-US" sz="4400" dirty="0" smtClean="0"/>
              <a:t>.</a:t>
            </a:r>
          </a:p>
          <a:p>
            <a:pPr lvl="1"/>
            <a:r>
              <a:rPr lang="en-US" sz="4200" dirty="0" smtClean="0"/>
              <a:t>Example: </a:t>
            </a:r>
            <a:r>
              <a:rPr lang="en-US" sz="4200" b="1" dirty="0" smtClean="0"/>
              <a:t>Blood-glucose levels </a:t>
            </a:r>
            <a:endParaRPr lang="en-US" sz="4200" b="1" dirty="0"/>
          </a:p>
        </p:txBody>
      </p:sp>
      <p:pic>
        <p:nvPicPr>
          <p:cNvPr id="2052" name="Picture 4" descr="http://coolconversationslive.com/wp-content/uploads/2013/08/4-ways-balance-job-sea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3974"/>
          <a:stretch/>
        </p:blipFill>
        <p:spPr bwMode="auto">
          <a:xfrm>
            <a:off x="1067215" y="3917800"/>
            <a:ext cx="5457434" cy="27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ollecausam.com/wp-content/uploads/2013/08/Blood-Suga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69" y="378015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3" y="1719980"/>
            <a:ext cx="5794192" cy="4765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</a:t>
            </a:r>
            <a:r>
              <a:rPr lang="en-US" sz="4300" b="1" dirty="0"/>
              <a:t> </a:t>
            </a:r>
            <a:r>
              <a:rPr lang="en-US" sz="4300" b="1" u="sng" dirty="0">
                <a:solidFill>
                  <a:schemeClr val="accent1"/>
                </a:solidFill>
              </a:rPr>
              <a:t>liver</a:t>
            </a:r>
            <a:r>
              <a:rPr lang="en-US" sz="4300" b="1" dirty="0"/>
              <a:t> </a:t>
            </a:r>
            <a:r>
              <a:rPr lang="en-US" sz="4000" b="1" dirty="0"/>
              <a:t>stores </a:t>
            </a:r>
            <a:r>
              <a:rPr lang="en-US" sz="4000" b="1" u="sng" dirty="0"/>
              <a:t>glucose</a:t>
            </a:r>
            <a:endParaRPr lang="en-US" sz="4000" u="sng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 smtClean="0"/>
              <a:t>The </a:t>
            </a:r>
            <a:r>
              <a:rPr lang="en-US" sz="4300" b="1" u="sng" dirty="0" smtClean="0">
                <a:solidFill>
                  <a:schemeClr val="accent6">
                    <a:lumMod val="75000"/>
                  </a:schemeClr>
                </a:solidFill>
              </a:rPr>
              <a:t>pancreas</a:t>
            </a:r>
            <a:r>
              <a:rPr lang="en-US" sz="43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smtClean="0"/>
              <a:t>regulates the body’s blood –glucose levels by releasing </a:t>
            </a:r>
            <a:r>
              <a:rPr lang="en-US" sz="4000" b="1" u="sng" dirty="0" smtClean="0"/>
              <a:t>insulin</a:t>
            </a:r>
            <a:r>
              <a:rPr lang="en-US" sz="4000" b="1" dirty="0" smtClean="0"/>
              <a:t> OR </a:t>
            </a:r>
            <a:r>
              <a:rPr lang="en-US" sz="4000" b="1" u="sng" dirty="0" smtClean="0"/>
              <a:t>glucagon</a:t>
            </a:r>
            <a:r>
              <a:rPr lang="en-US" sz="4000" b="1" dirty="0" smtClean="0"/>
              <a:t>. 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11266" name="Picture 2" descr="http://cdn.c.photoshelter.com/img-get/I0000YCTNQbnY6sI/s/600/600/86025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92" y="1207401"/>
            <a:ext cx="5553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20290582">
            <a:off x="5894363" y="1207401"/>
            <a:ext cx="5824025" cy="2857500"/>
          </a:xfrm>
          <a:prstGeom prst="ellipse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96657" y="2293608"/>
            <a:ext cx="3878171" cy="342543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20290582">
            <a:off x="7633949" y="3811867"/>
            <a:ext cx="4608559" cy="2296735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63997" y="4015471"/>
            <a:ext cx="4226452" cy="7397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472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102</TotalTime>
  <Words>441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Vapor Trail</vt:lpstr>
      <vt:lpstr>Body system interactions: regulation</vt:lpstr>
      <vt:lpstr>OBJECTIVE</vt:lpstr>
      <vt:lpstr>Cells must maintain homeostasis:</vt:lpstr>
      <vt:lpstr>homeostasis</vt:lpstr>
      <vt:lpstr>Endocrine  system</vt:lpstr>
      <vt:lpstr>PowerPoint Presentation</vt:lpstr>
      <vt:lpstr>Nervous system</vt:lpstr>
      <vt:lpstr>Negative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example: temperature  </vt:lpstr>
      <vt:lpstr>Positive feedback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 interactions: regulation</dc:title>
  <dc:creator>Perry, Beth N</dc:creator>
  <cp:lastModifiedBy>Perry, Beth</cp:lastModifiedBy>
  <cp:revision>12</cp:revision>
  <dcterms:created xsi:type="dcterms:W3CDTF">2014-03-02T23:56:11Z</dcterms:created>
  <dcterms:modified xsi:type="dcterms:W3CDTF">2015-04-08T14:24:43Z</dcterms:modified>
</cp:coreProperties>
</file>