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59" r:id="rId8"/>
    <p:sldId id="261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A61F254-B4D4-42DA-B808-4C813EB84A6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E7BF09-3D1B-478F-856A-C60FE59AA2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33400"/>
            <a:ext cx="8610600" cy="2590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2 types of cell division: </a:t>
            </a:r>
          </a:p>
          <a:p>
            <a:r>
              <a:rPr lang="en-US" sz="7200" dirty="0"/>
              <a:t>	</a:t>
            </a:r>
            <a:r>
              <a:rPr lang="en-US" sz="7200" dirty="0" smtClean="0"/>
              <a:t>Mitosis VS Meiosis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3494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://legacy.owensboro.kctcs.edu/gcaplan/anat2/notes/meiosis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"/>
          <a:stretch/>
        </p:blipFill>
        <p:spPr bwMode="auto">
          <a:xfrm>
            <a:off x="381000" y="1676400"/>
            <a:ext cx="8400468" cy="43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0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 I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95800" cy="47780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During </a:t>
            </a:r>
            <a:r>
              <a:rPr lang="en-US" b="1" dirty="0" smtClean="0"/>
              <a:t>Prophase 1 </a:t>
            </a:r>
            <a:r>
              <a:rPr lang="en-US" dirty="0" smtClean="0"/>
              <a:t>of Meiosis, something cool happens!</a:t>
            </a:r>
          </a:p>
          <a:p>
            <a:pPr lvl="1"/>
            <a:r>
              <a:rPr lang="en-US" b="1" dirty="0" smtClean="0"/>
              <a:t>Synapsis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the pairing of homologous chromosomes. </a:t>
            </a:r>
          </a:p>
          <a:p>
            <a:pPr lvl="1"/>
            <a:r>
              <a:rPr lang="en-US" b="1" dirty="0" smtClean="0"/>
              <a:t>Crossing-Over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when </a:t>
            </a:r>
            <a:r>
              <a:rPr lang="en-US" dirty="0" smtClean="0"/>
              <a:t>segments </a:t>
            </a:r>
            <a:r>
              <a:rPr lang="en-US" dirty="0"/>
              <a:t>of chromatids with similar </a:t>
            </a:r>
            <a:r>
              <a:rPr lang="en-US" dirty="0" smtClean="0"/>
              <a:t>sequences break </a:t>
            </a:r>
            <a:r>
              <a:rPr lang="en-US" dirty="0"/>
              <a:t>apart </a:t>
            </a:r>
            <a:r>
              <a:rPr lang="en-US" dirty="0" smtClean="0"/>
              <a:t>and are exchanged</a:t>
            </a:r>
          </a:p>
        </p:txBody>
      </p:sp>
      <p:pic>
        <p:nvPicPr>
          <p:cNvPr id="6150" name="Picture 6" descr="http://waynesword.palomar.edu/images/cros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48" y="1579418"/>
            <a:ext cx="40481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 I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s://c2.staticflickr.com/4/3453/3892047364_85f64b4f4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/>
          <a:stretch/>
        </p:blipFill>
        <p:spPr bwMode="auto">
          <a:xfrm>
            <a:off x="6927" y="1219199"/>
            <a:ext cx="9137073" cy="54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19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Cells: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</a:t>
            </a:r>
            <a:r>
              <a:rPr lang="en-US" b="1" dirty="0" smtClean="0"/>
              <a:t>Differentiation</a:t>
            </a:r>
            <a:r>
              <a:rPr lang="en-US" dirty="0" smtClean="0"/>
              <a:t> produces different types of cells. </a:t>
            </a:r>
          </a:p>
          <a:p>
            <a:endParaRPr lang="en-US" dirty="0" smtClean="0"/>
          </a:p>
          <a:p>
            <a:r>
              <a:rPr lang="en-US" sz="3600" b="1" dirty="0" smtClean="0"/>
              <a:t>3 major types of cells: </a:t>
            </a:r>
          </a:p>
          <a:p>
            <a:pPr lvl="1"/>
            <a:r>
              <a:rPr lang="en-US" dirty="0" smtClean="0"/>
              <a:t>Somatic Cells (regular Body Cells)</a:t>
            </a:r>
          </a:p>
          <a:p>
            <a:pPr lvl="1"/>
            <a:r>
              <a:rPr lang="en-US" dirty="0" smtClean="0"/>
              <a:t>Gametes (“Germ cells” or “sex cells”)</a:t>
            </a:r>
          </a:p>
          <a:p>
            <a:pPr lvl="1"/>
            <a:r>
              <a:rPr lang="en-US" dirty="0" smtClean="0"/>
              <a:t>Stem Cells (undifferentiated cells – can become any type of cell)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Somatic Cells (Body Cells)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1600200"/>
            <a:ext cx="9144000" cy="4625609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Somatic Cells reproduce by undergoing </a:t>
            </a:r>
            <a:r>
              <a:rPr lang="en-US" sz="3600" b="1" dirty="0" smtClean="0"/>
              <a:t>MITOSIS</a:t>
            </a:r>
          </a:p>
          <a:p>
            <a:pPr lvl="1"/>
            <a:r>
              <a:rPr lang="en-US" sz="3200" dirty="0" smtClean="0"/>
              <a:t>Both resulting cells are essentially </a:t>
            </a:r>
            <a:r>
              <a:rPr lang="en-US" sz="3200" b="1" dirty="0" smtClean="0"/>
              <a:t>identical</a:t>
            </a:r>
            <a:r>
              <a:rPr lang="en-US" sz="3200" dirty="0" smtClean="0"/>
              <a:t> (clones)</a:t>
            </a:r>
          </a:p>
          <a:p>
            <a:pPr lvl="1"/>
            <a:r>
              <a:rPr lang="en-US" sz="3200" dirty="0" smtClean="0"/>
              <a:t>Parent cell and Daughter Cells are </a:t>
            </a:r>
            <a:r>
              <a:rPr lang="en-US" sz="3200" b="1" dirty="0" smtClean="0"/>
              <a:t>DIPLOID</a:t>
            </a:r>
            <a:r>
              <a:rPr lang="en-US" sz="3200" dirty="0" smtClean="0"/>
              <a:t> (</a:t>
            </a:r>
            <a:r>
              <a:rPr lang="en-US" sz="3200" b="1" dirty="0" smtClean="0"/>
              <a:t>2n</a:t>
            </a:r>
            <a:r>
              <a:rPr lang="en-US" sz="3200" dirty="0" smtClean="0"/>
              <a:t>), meaning they have 2 of each chromosome </a:t>
            </a:r>
          </a:p>
          <a:p>
            <a:pPr lvl="2"/>
            <a:r>
              <a:rPr lang="en-US" sz="2800" dirty="0" smtClean="0"/>
              <a:t>(1 from Mom and 1 from Dad)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Mitosis is important for organismal </a:t>
            </a:r>
            <a:r>
              <a:rPr lang="en-US" b="1" dirty="0" smtClean="0"/>
              <a:t>growth</a:t>
            </a:r>
            <a:r>
              <a:rPr lang="en-US" dirty="0" smtClean="0"/>
              <a:t> and </a:t>
            </a:r>
            <a:r>
              <a:rPr lang="en-US" b="1" dirty="0" smtClean="0"/>
              <a:t>repair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Mitosis also serves as </a:t>
            </a:r>
            <a:r>
              <a:rPr lang="en-US" b="1" dirty="0" smtClean="0"/>
              <a:t>ASEXUAL</a:t>
            </a:r>
            <a:r>
              <a:rPr lang="en-US" dirty="0" smtClean="0"/>
              <a:t> </a:t>
            </a:r>
            <a:r>
              <a:rPr lang="en-US" b="1" dirty="0" smtClean="0"/>
              <a:t>reproduction</a:t>
            </a:r>
            <a:r>
              <a:rPr lang="en-US" dirty="0" smtClean="0"/>
              <a:t> for Single-Celled Organisms.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2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chekyang.com/musings/wp-content/uploads/2009/01/blog-human-female-karyotype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3609" r="3008" b="3741"/>
          <a:stretch/>
        </p:blipFill>
        <p:spPr bwMode="auto">
          <a:xfrm>
            <a:off x="-34636" y="1768181"/>
            <a:ext cx="9178636" cy="50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855"/>
            <a:ext cx="9109365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Human Chromosomes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Each human has </a:t>
            </a:r>
            <a:r>
              <a:rPr lang="en-US" sz="4000" b="1" dirty="0" smtClean="0">
                <a:solidFill>
                  <a:schemeClr val="bg1"/>
                </a:solidFill>
              </a:rPr>
              <a:t>46</a:t>
            </a:r>
            <a:r>
              <a:rPr lang="en-US" sz="2400" b="1" dirty="0" smtClean="0">
                <a:solidFill>
                  <a:schemeClr val="bg1"/>
                </a:solidFill>
              </a:rPr>
              <a:t> chromosomes in their somatic cells. </a:t>
            </a:r>
            <a:r>
              <a:rPr lang="en-US" sz="3200" b="1" dirty="0" smtClean="0">
                <a:solidFill>
                  <a:schemeClr val="bg1"/>
                </a:solidFill>
              </a:rPr>
              <a:t>23</a:t>
            </a:r>
            <a:r>
              <a:rPr lang="en-US" sz="2400" b="1" dirty="0" smtClean="0">
                <a:solidFill>
                  <a:schemeClr val="bg1"/>
                </a:solidFill>
              </a:rPr>
              <a:t> from Mom’s egg and </a:t>
            </a:r>
            <a:r>
              <a:rPr lang="en-US" sz="3200" b="1" dirty="0" smtClean="0">
                <a:solidFill>
                  <a:schemeClr val="bg1"/>
                </a:solidFill>
              </a:rPr>
              <a:t>23 </a:t>
            </a:r>
            <a:r>
              <a:rPr lang="en-US" sz="2400" b="1" dirty="0" smtClean="0">
                <a:solidFill>
                  <a:schemeClr val="bg1"/>
                </a:solidFill>
              </a:rPr>
              <a:t>from Dad’s sperm.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6917" y="1784038"/>
            <a:ext cx="4707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All 46 chromosomes replicate during S phase of Interphase, resulting in </a:t>
            </a:r>
            <a:r>
              <a:rPr lang="en-US" b="1" dirty="0" smtClean="0">
                <a:solidFill>
                  <a:schemeClr val="bg1"/>
                </a:solidFill>
              </a:rPr>
              <a:t>92</a:t>
            </a:r>
            <a:r>
              <a:rPr lang="en-US" dirty="0" smtClean="0">
                <a:solidFill>
                  <a:schemeClr val="bg1"/>
                </a:solidFill>
              </a:rPr>
              <a:t> strands of DNA!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S-Phase of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679" y="15240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DNA replication 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Karyotype pictures are taken during Prophase, when chromosome pairs are condensed and easily seen.</a:t>
            </a:r>
            <a:endParaRPr lang="en-US" sz="2400" dirty="0"/>
          </a:p>
        </p:txBody>
      </p:sp>
      <p:pic>
        <p:nvPicPr>
          <p:cNvPr id="3074" name="Picture 2" descr="https://www.mun.ca/biology/scarr/Karyotype_Denver_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961805" cy="3622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2.le.ac.uk/departments/genetics/vgec/diagrams/38%20mitotis%20ph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3322"/>
            <a:ext cx="8686800" cy="64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9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Germ Cells </a:t>
            </a:r>
            <a:r>
              <a:rPr lang="en-US" sz="3600" b="0" dirty="0" smtClean="0"/>
              <a:t>aka</a:t>
            </a:r>
            <a:r>
              <a:rPr lang="en-US" dirty="0" smtClean="0"/>
              <a:t> Gametes </a:t>
            </a:r>
            <a:r>
              <a:rPr lang="en-US" sz="3600" b="0" dirty="0" smtClean="0"/>
              <a:t>aka</a:t>
            </a:r>
            <a:r>
              <a:rPr lang="en-US" dirty="0" smtClean="0"/>
              <a:t> Sex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Gametes are produced by the process of </a:t>
            </a:r>
            <a:r>
              <a:rPr lang="en-US" b="1" dirty="0" smtClean="0"/>
              <a:t>MEIOSIS</a:t>
            </a:r>
            <a:r>
              <a:rPr lang="en-US" dirty="0" smtClean="0"/>
              <a:t>. This process occurs in </a:t>
            </a:r>
            <a:r>
              <a:rPr lang="en-US" b="1" dirty="0" smtClean="0"/>
              <a:t>Eukaryotes</a:t>
            </a:r>
            <a:r>
              <a:rPr lang="en-US" dirty="0" smtClean="0"/>
              <a:t>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Meiosis results in </a:t>
            </a:r>
            <a:r>
              <a:rPr lang="en-US" b="1" dirty="0" smtClean="0"/>
              <a:t>4 Haploid Cells </a:t>
            </a:r>
            <a:r>
              <a:rPr lang="en-US" dirty="0" smtClean="0"/>
              <a:t>that are </a:t>
            </a:r>
            <a:r>
              <a:rPr lang="en-US" b="1" dirty="0" smtClean="0"/>
              <a:t>diverse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Oogenesis</a:t>
            </a:r>
            <a:r>
              <a:rPr lang="en-US" dirty="0" smtClean="0"/>
              <a:t>: Produces </a:t>
            </a:r>
            <a:r>
              <a:rPr lang="en-US" b="1" dirty="0" smtClean="0"/>
              <a:t>Eggs</a:t>
            </a:r>
            <a:r>
              <a:rPr lang="en-US" dirty="0" smtClean="0"/>
              <a:t> (female gamete)</a:t>
            </a:r>
          </a:p>
          <a:p>
            <a:pPr lvl="1"/>
            <a:r>
              <a:rPr lang="en-US" b="1" dirty="0" smtClean="0"/>
              <a:t>Spermatogenesis</a:t>
            </a:r>
            <a:r>
              <a:rPr lang="en-US" dirty="0" smtClean="0"/>
              <a:t>: Produces </a:t>
            </a:r>
            <a:r>
              <a:rPr lang="en-US" b="1" dirty="0" smtClean="0"/>
              <a:t>Sperm</a:t>
            </a:r>
            <a:r>
              <a:rPr lang="en-US" dirty="0" smtClean="0"/>
              <a:t> (Male gamete) </a:t>
            </a:r>
          </a:p>
          <a:p>
            <a:endParaRPr lang="en-US" dirty="0"/>
          </a:p>
          <a:p>
            <a:r>
              <a:rPr lang="en-US" dirty="0" smtClean="0"/>
              <a:t>Each egg or sperm only contains </a:t>
            </a:r>
            <a:r>
              <a:rPr lang="en-US" b="1" dirty="0" smtClean="0"/>
              <a:t>half</a:t>
            </a:r>
            <a:r>
              <a:rPr lang="en-US" dirty="0" smtClean="0"/>
              <a:t> the number of chromosomes as normal, somatic cells. (</a:t>
            </a:r>
            <a:r>
              <a:rPr lang="en-US" b="1" dirty="0" smtClean="0"/>
              <a:t>hap</a:t>
            </a:r>
            <a:r>
              <a:rPr lang="en-US" dirty="0" smtClean="0"/>
              <a:t>loid, n)</a:t>
            </a:r>
            <a:r>
              <a:rPr lang="en-US" dirty="0" smtClean="0">
                <a:sym typeface="Wingdings" panose="05000000000000000000" pitchFamily="2" charset="2"/>
              </a:rPr>
              <a:t> one from Mom OR Dad of each chromosome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7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</a:t>
            </a:r>
            <a:endParaRPr lang="en-US" dirty="0"/>
          </a:p>
        </p:txBody>
      </p:sp>
      <p:pic>
        <p:nvPicPr>
          <p:cNvPr id="4100" name="Picture 4" descr="http://legacy.owensboro.kctcs.edu/gcaplan/anat2/notes/meiosi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799"/>
            <a:ext cx="8683625" cy="522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1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257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couple of </a:t>
            </a:r>
            <a:r>
              <a:rPr lang="en-US" b="1" dirty="0"/>
              <a:t>homologous </a:t>
            </a:r>
            <a:r>
              <a:rPr lang="en-US" b="1" dirty="0" smtClean="0"/>
              <a:t>chromosomes </a:t>
            </a:r>
            <a:r>
              <a:rPr lang="en-US" dirty="0" smtClean="0"/>
              <a:t>is a set of  one </a:t>
            </a:r>
            <a:r>
              <a:rPr lang="en-US" u="sng" dirty="0" smtClean="0"/>
              <a:t>maternal </a:t>
            </a:r>
            <a:r>
              <a:rPr lang="en-US" u="sng" dirty="0"/>
              <a:t> </a:t>
            </a:r>
            <a:r>
              <a:rPr lang="en-US" u="sng" dirty="0" smtClean="0"/>
              <a:t>chromosome</a:t>
            </a:r>
            <a:r>
              <a:rPr lang="en-US" dirty="0"/>
              <a:t> and one </a:t>
            </a:r>
            <a:r>
              <a:rPr lang="en-US" u="sng" dirty="0"/>
              <a:t>paternal chromosome </a:t>
            </a:r>
            <a:r>
              <a:rPr lang="en-US" dirty="0"/>
              <a:t>that pair up with each other inside a cell </a:t>
            </a:r>
            <a:r>
              <a:rPr lang="en-US" dirty="0" smtClean="0"/>
              <a:t>during Meiosis.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copies have the </a:t>
            </a:r>
            <a:r>
              <a:rPr lang="en-US" b="1" dirty="0" smtClean="0"/>
              <a:t>same genes</a:t>
            </a:r>
            <a:r>
              <a:rPr lang="en-US" dirty="0" smtClean="0"/>
              <a:t> in </a:t>
            </a:r>
            <a:r>
              <a:rPr lang="en-US" dirty="0"/>
              <a:t>the same </a:t>
            </a:r>
            <a:r>
              <a:rPr lang="en-US" dirty="0" smtClean="0"/>
              <a:t>locations</a:t>
            </a:r>
          </a:p>
          <a:p>
            <a:endParaRPr lang="en-US" dirty="0" smtClean="0"/>
          </a:p>
          <a:p>
            <a:r>
              <a:rPr lang="en-US" dirty="0" smtClean="0"/>
              <a:t>Homologous chromosomes (different than sister chromatids) separate during Anaphase 1 of Meiosis </a:t>
            </a:r>
            <a:endParaRPr lang="en-US" dirty="0"/>
          </a:p>
        </p:txBody>
      </p:sp>
      <p:pic>
        <p:nvPicPr>
          <p:cNvPr id="1026" name="Picture 2" descr="http://www.scienceprofonline.com/images/science-image-library/genetics/duplicated-homologous-chromos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733800" cy="292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39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90</TotalTime>
  <Words>312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Corbel</vt:lpstr>
      <vt:lpstr>Wingdings</vt:lpstr>
      <vt:lpstr>Wingdings 2</vt:lpstr>
      <vt:lpstr>Wingdings 3</vt:lpstr>
      <vt:lpstr>Module</vt:lpstr>
      <vt:lpstr>PowerPoint Presentation</vt:lpstr>
      <vt:lpstr>Types of Cells:</vt:lpstr>
      <vt:lpstr>Somatic Cells (Body Cells)</vt:lpstr>
      <vt:lpstr>PowerPoint Presentation</vt:lpstr>
      <vt:lpstr>S-Phase of Interphase</vt:lpstr>
      <vt:lpstr>PowerPoint Presentation</vt:lpstr>
      <vt:lpstr>Germ Cells aka Gametes aka Sex Cells</vt:lpstr>
      <vt:lpstr>Meiosis I</vt:lpstr>
      <vt:lpstr>Homologous Chromosomes</vt:lpstr>
      <vt:lpstr>Meiosis II</vt:lpstr>
      <vt:lpstr>Prophase I of Meiosis</vt:lpstr>
      <vt:lpstr>Prophase I of Meiosis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</dc:creator>
  <cp:lastModifiedBy>Perry, Beth</cp:lastModifiedBy>
  <cp:revision>11</cp:revision>
  <dcterms:created xsi:type="dcterms:W3CDTF">2014-11-03T01:24:27Z</dcterms:created>
  <dcterms:modified xsi:type="dcterms:W3CDTF">2014-11-03T22:10:47Z</dcterms:modified>
</cp:coreProperties>
</file>