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57" r:id="rId3"/>
    <p:sldId id="265" r:id="rId4"/>
    <p:sldId id="263" r:id="rId5"/>
    <p:sldId id="266" r:id="rId6"/>
    <p:sldId id="262" r:id="rId7"/>
    <p:sldId id="267" r:id="rId8"/>
    <p:sldId id="270" r:id="rId9"/>
    <p:sldId id="261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5D76051-A6C2-41A5-9DFB-A55A47FDFAEF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9BB1B19-8CC1-4683-BB30-267611D8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0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6051-A6C2-41A5-9DFB-A55A47FDFAEF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1B19-8CC1-4683-BB30-267611D8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4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D76051-A6C2-41A5-9DFB-A55A47FDFAEF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BB1B19-8CC1-4683-BB30-267611D8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84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D76051-A6C2-41A5-9DFB-A55A47FDFAEF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BB1B19-8CC1-4683-BB30-267611D8A2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6607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D76051-A6C2-41A5-9DFB-A55A47FDFAEF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BB1B19-8CC1-4683-BB30-267611D8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85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6051-A6C2-41A5-9DFB-A55A47FDFAEF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1B19-8CC1-4683-BB30-267611D8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74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6051-A6C2-41A5-9DFB-A55A47FDFAEF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1B19-8CC1-4683-BB30-267611D8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70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6051-A6C2-41A5-9DFB-A55A47FDFAEF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1B19-8CC1-4683-BB30-267611D8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28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D76051-A6C2-41A5-9DFB-A55A47FDFAEF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BB1B19-8CC1-4683-BB30-267611D8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1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6051-A6C2-41A5-9DFB-A55A47FDFAEF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1B19-8CC1-4683-BB30-267611D8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6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D76051-A6C2-41A5-9DFB-A55A47FDFAEF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BB1B19-8CC1-4683-BB30-267611D8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1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6051-A6C2-41A5-9DFB-A55A47FDFAEF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1B19-8CC1-4683-BB30-267611D8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1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6051-A6C2-41A5-9DFB-A55A47FDFAEF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1B19-8CC1-4683-BB30-267611D8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6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6051-A6C2-41A5-9DFB-A55A47FDFAEF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1B19-8CC1-4683-BB30-267611D8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8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6051-A6C2-41A5-9DFB-A55A47FDFAEF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1B19-8CC1-4683-BB30-267611D8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9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6051-A6C2-41A5-9DFB-A55A47FDFAEF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1B19-8CC1-4683-BB30-267611D8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8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6051-A6C2-41A5-9DFB-A55A47FDFAEF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1B19-8CC1-4683-BB30-267611D8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5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76051-A6C2-41A5-9DFB-A55A47FDFAEF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B1B19-8CC1-4683-BB30-267611D8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98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farm4.staticflickr.com/3481/3256357084_7375d026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5" y="461163"/>
            <a:ext cx="11819950" cy="137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566268" y="2919566"/>
            <a:ext cx="9687884" cy="0"/>
          </a:xfrm>
          <a:prstGeom prst="line">
            <a:avLst/>
          </a:prstGeom>
          <a:ln w="476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40254" y="2919566"/>
            <a:ext cx="28135" cy="592602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32549" y="2984072"/>
            <a:ext cx="8609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b="1" dirty="0" smtClean="0">
                <a:solidFill>
                  <a:schemeClr val="bg1"/>
                </a:solidFill>
              </a:rPr>
              <a:t>Molecules are groups of atoms</a:t>
            </a:r>
          </a:p>
          <a:p>
            <a:pPr marL="342900" indent="-342900">
              <a:buFontTx/>
              <a:buChar char="-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Organic Molecules</a:t>
            </a:r>
            <a:r>
              <a:rPr lang="en-US" sz="2800" b="1" dirty="0" smtClean="0">
                <a:solidFill>
                  <a:schemeClr val="bg1"/>
                </a:solidFill>
              </a:rPr>
              <a:t> are molecules 	that contain CARBON</a:t>
            </a:r>
          </a:p>
          <a:p>
            <a:pPr marL="342900" indent="-342900">
              <a:buFontTx/>
              <a:buChar char="-"/>
            </a:pPr>
            <a:r>
              <a:rPr lang="en-US" sz="2800" b="1" dirty="0" smtClean="0">
                <a:solidFill>
                  <a:schemeClr val="bg1"/>
                </a:solidFill>
              </a:rPr>
              <a:t>There are 4 organic molecules that are present in </a:t>
            </a:r>
            <a:r>
              <a:rPr lang="en-US" sz="2800" b="1" u="sng" dirty="0" smtClean="0">
                <a:solidFill>
                  <a:schemeClr val="bg1"/>
                </a:solidFill>
              </a:rPr>
              <a:t>ALL</a:t>
            </a:r>
            <a:r>
              <a:rPr lang="en-US" sz="2800" b="1" dirty="0" smtClean="0">
                <a:solidFill>
                  <a:schemeClr val="bg1"/>
                </a:solidFill>
              </a:rPr>
              <a:t> living things:</a:t>
            </a:r>
          </a:p>
          <a:p>
            <a:pPr marL="800100" lvl="1" indent="-342900">
              <a:buFontTx/>
              <a:buChar char="-"/>
            </a:pPr>
            <a:r>
              <a:rPr lang="en-US" sz="2800" b="1" dirty="0" smtClean="0">
                <a:solidFill>
                  <a:schemeClr val="bg1"/>
                </a:solidFill>
              </a:rPr>
              <a:t>1. Carbohydrates</a:t>
            </a:r>
          </a:p>
          <a:p>
            <a:pPr marL="800100" lvl="1" indent="-342900">
              <a:buFontTx/>
              <a:buChar char="-"/>
            </a:pPr>
            <a:r>
              <a:rPr lang="en-US" sz="2800" b="1" dirty="0" smtClean="0">
                <a:solidFill>
                  <a:schemeClr val="bg1"/>
                </a:solidFill>
              </a:rPr>
              <a:t>2. lipids</a:t>
            </a:r>
          </a:p>
          <a:p>
            <a:pPr marL="800100" lvl="1" indent="-342900">
              <a:buFontTx/>
              <a:buChar char="-"/>
            </a:pPr>
            <a:r>
              <a:rPr lang="en-US" sz="2800" b="1" dirty="0" smtClean="0">
                <a:solidFill>
                  <a:schemeClr val="bg1"/>
                </a:solidFill>
              </a:rPr>
              <a:t>3. Proteins</a:t>
            </a:r>
          </a:p>
          <a:p>
            <a:pPr marL="800100" lvl="1" indent="-342900">
              <a:buFontTx/>
              <a:buChar char="-"/>
            </a:pPr>
            <a:r>
              <a:rPr lang="en-US" sz="2800" b="1" dirty="0" smtClean="0">
                <a:solidFill>
                  <a:schemeClr val="bg1"/>
                </a:solidFill>
              </a:rPr>
              <a:t>4. Nucleic Acids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s3.amazonaws.com/everystockphoto/fspid30/38/88/90/3/carbon-symbol-life-3888903-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9" t="5047" r="21280" b="6272"/>
          <a:stretch/>
        </p:blipFill>
        <p:spPr bwMode="auto">
          <a:xfrm>
            <a:off x="1532204" y="3029497"/>
            <a:ext cx="1561514" cy="153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977636" y="795626"/>
            <a:ext cx="9636726" cy="5633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u="sng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Biomolecules: FUNCTIONS                 </a:t>
            </a:r>
            <a:endParaRPr lang="en-US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7636" y="1433610"/>
            <a:ext cx="9636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Objective: compare/contrast the 4 biomolecules’ structures and FUNCTIONS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1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farm4.staticflickr.com/3481/3256357084_7375d026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5" y="461163"/>
            <a:ext cx="11819950" cy="137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508" y="262323"/>
            <a:ext cx="9636726" cy="1087583"/>
          </a:xfrm>
        </p:spPr>
        <p:txBody>
          <a:bodyPr>
            <a:normAutofit/>
          </a:bodyPr>
          <a:lstStyle/>
          <a:p>
            <a:r>
              <a:rPr lang="en-US" sz="4000" u="sng" cap="none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Biomolecular</a:t>
            </a:r>
            <a:r>
              <a:rPr lang="en-US" sz="4000" u="sng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000" u="sng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Structure</a:t>
            </a:r>
            <a:r>
              <a:rPr lang="en-US" sz="20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   </a:t>
            </a:r>
            <a:r>
              <a:rPr lang="en-US" sz="32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32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3894" y="1349906"/>
            <a:ext cx="9636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What are the building blocks of the 4 biomolecules? 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03894" y="2930112"/>
            <a:ext cx="9687884" cy="0"/>
          </a:xfrm>
          <a:prstGeom prst="line">
            <a:avLst/>
          </a:prstGeom>
          <a:ln w="476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flipH="1">
            <a:off x="3208376" y="2973416"/>
            <a:ext cx="83483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bg1"/>
                </a:solidFill>
              </a:rPr>
              <a:t>Structure</a:t>
            </a:r>
            <a:r>
              <a:rPr lang="en-US" sz="3600" b="1" dirty="0">
                <a:solidFill>
                  <a:schemeClr val="bg1"/>
                </a:solidFill>
              </a:rPr>
              <a:t> = </a:t>
            </a:r>
            <a:r>
              <a:rPr lang="en-US" sz="3600" b="1" dirty="0" smtClean="0">
                <a:solidFill>
                  <a:schemeClr val="bg1"/>
                </a:solidFill>
              </a:rPr>
              <a:t>arrangement; what something is made of</a:t>
            </a:r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	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goldengatehistory.com/images/golden_gate_bridge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98" y="3083999"/>
            <a:ext cx="2355805" cy="176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7171" y="4340158"/>
            <a:ext cx="5163627" cy="70788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Structure</a:t>
            </a:r>
            <a:r>
              <a:rPr lang="en-US" sz="40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function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farm4.staticflickr.com/3481/3256357084_7375d026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0" y="-1779761"/>
            <a:ext cx="12468886" cy="137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168287" y="-930166"/>
            <a:ext cx="51516" cy="7508383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129844" y="191274"/>
            <a:ext cx="91783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</a:rPr>
              <a:t>Biomolecules are </a:t>
            </a:r>
            <a:r>
              <a:rPr lang="en-US" sz="3600" b="1" u="sng" dirty="0" smtClean="0">
                <a:solidFill>
                  <a:schemeClr val="bg1"/>
                </a:solidFill>
              </a:rPr>
              <a:t>polymers</a:t>
            </a:r>
            <a:r>
              <a:rPr lang="en-US" sz="3600" b="1" dirty="0" smtClean="0">
                <a:solidFill>
                  <a:schemeClr val="bg1"/>
                </a:solidFill>
              </a:rPr>
              <a:t>.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</a:rPr>
              <a:t>Polymers are made up of </a:t>
            </a:r>
            <a:r>
              <a:rPr lang="en-US" sz="3600" b="1" u="sng" dirty="0" smtClean="0">
                <a:solidFill>
                  <a:schemeClr val="bg1"/>
                </a:solidFill>
              </a:rPr>
              <a:t>monomers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800" b="1" u="sng" dirty="0" smtClean="0">
                <a:solidFill>
                  <a:srgbClr val="C00000"/>
                </a:solidFill>
              </a:rPr>
              <a:t>Monomer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= </a:t>
            </a:r>
            <a:r>
              <a:rPr lang="en-US" sz="4000" b="1" u="sng" dirty="0" smtClean="0">
                <a:solidFill>
                  <a:schemeClr val="bg1"/>
                </a:solidFill>
              </a:rPr>
              <a:t>one</a:t>
            </a:r>
            <a:r>
              <a:rPr lang="en-US" sz="4000" b="1" dirty="0" smtClean="0">
                <a:solidFill>
                  <a:schemeClr val="bg1"/>
                </a:solidFill>
              </a:rPr>
              <a:t> small unit that makes up a polymer</a:t>
            </a:r>
          </a:p>
          <a:p>
            <a:pPr lvl="1"/>
            <a:endParaRPr lang="en-US" sz="4000" dirty="0" smtClean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800" b="1" u="sng" dirty="0" smtClean="0">
                <a:solidFill>
                  <a:srgbClr val="C00000"/>
                </a:solidFill>
              </a:rPr>
              <a:t>Polymer</a:t>
            </a:r>
            <a:r>
              <a:rPr lang="en-US" sz="4800" b="1" u="sng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= </a:t>
            </a:r>
            <a:r>
              <a:rPr lang="en-US" sz="4000" b="1" u="sng" dirty="0" smtClean="0">
                <a:solidFill>
                  <a:schemeClr val="bg1"/>
                </a:solidFill>
              </a:rPr>
              <a:t>many</a:t>
            </a:r>
            <a:r>
              <a:rPr lang="en-US" sz="4000" b="1" dirty="0" smtClean="0">
                <a:solidFill>
                  <a:schemeClr val="bg1"/>
                </a:solidFill>
              </a:rPr>
              <a:t> monomers stuck together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34106" y="2056962"/>
            <a:ext cx="425003" cy="425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34106" y="3542097"/>
            <a:ext cx="425003" cy="425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00529" y="3572317"/>
            <a:ext cx="425003" cy="425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66953" y="3565461"/>
            <a:ext cx="425003" cy="425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41950" y="3542098"/>
            <a:ext cx="425003" cy="425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8181" y="3521627"/>
            <a:ext cx="425003" cy="425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3181" y="1638006"/>
            <a:ext cx="2473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Mono = ‘one’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3104" y="3032197"/>
            <a:ext cx="2526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Poly = ‘many’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6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farm4.staticflickr.com/3481/3256357084_7375d026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2640"/>
            <a:ext cx="12299324" cy="137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245476" y="-270456"/>
            <a:ext cx="51516" cy="7508383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-198739" y="-130662"/>
            <a:ext cx="1994869" cy="168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74754" y="1069408"/>
            <a:ext cx="1908984" cy="1870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152005" y="2995374"/>
            <a:ext cx="2099895" cy="2139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14791" y="3066868"/>
            <a:ext cx="1994148" cy="2103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4641" y="1601406"/>
            <a:ext cx="8346536" cy="6346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09848" y="4090656"/>
            <a:ext cx="7207540" cy="7255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http://www.food-info.net/images/amylopect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1" y="5220177"/>
            <a:ext cx="2801768" cy="116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325833" y="6383273"/>
            <a:ext cx="515155" cy="5409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10467" y="6410116"/>
            <a:ext cx="515155" cy="5409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325622" y="6383273"/>
            <a:ext cx="515155" cy="5409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825094" y="6410116"/>
            <a:ext cx="515155" cy="5409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335452" y="6411914"/>
            <a:ext cx="515155" cy="5409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cdavies.files.wordpress.com/2009/01/glucose-fructose-sucros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t="10975" r="63070" b="50527"/>
          <a:stretch/>
        </p:blipFill>
        <p:spPr bwMode="auto">
          <a:xfrm>
            <a:off x="384259" y="300423"/>
            <a:ext cx="858708" cy="9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308421" y="5955210"/>
            <a:ext cx="8346536" cy="6346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74662" y="85314"/>
            <a:ext cx="9326989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4800" b="1" u="sng" dirty="0" smtClean="0">
                <a:solidFill>
                  <a:schemeClr val="bg1"/>
                </a:solidFill>
              </a:rPr>
              <a:t>Carbohydrate Structure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Monomer</a:t>
            </a:r>
            <a:r>
              <a:rPr lang="en-US" sz="4400" b="1" dirty="0" smtClean="0">
                <a:solidFill>
                  <a:schemeClr val="bg1"/>
                </a:solidFill>
              </a:rPr>
              <a:t> = </a:t>
            </a:r>
            <a:r>
              <a:rPr lang="en-US" sz="4800" b="1" dirty="0" smtClean="0">
                <a:solidFill>
                  <a:schemeClr val="bg1"/>
                </a:solidFill>
              </a:rPr>
              <a:t>monosaccharide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(aka </a:t>
            </a:r>
            <a:r>
              <a:rPr lang="en-US" sz="4000" dirty="0" smtClean="0">
                <a:solidFill>
                  <a:schemeClr val="bg1"/>
                </a:solidFill>
              </a:rPr>
              <a:t>simple sugars)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Example: glucose, </a:t>
            </a:r>
            <a:r>
              <a:rPr lang="en-US" sz="4000" dirty="0" smtClean="0">
                <a:solidFill>
                  <a:schemeClr val="bg1"/>
                </a:solidFill>
              </a:rPr>
              <a:t>fructose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Polymer = </a:t>
            </a:r>
            <a:r>
              <a:rPr lang="en-US" sz="4000" b="1" dirty="0" smtClean="0">
                <a:solidFill>
                  <a:schemeClr val="bg1"/>
                </a:solidFill>
              </a:rPr>
              <a:t>Disaccharide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Example: sucrose (table sugar)</a:t>
            </a:r>
            <a:endParaRPr lang="en-US" sz="4000" dirty="0" smtClean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Polymer = </a:t>
            </a:r>
            <a:r>
              <a:rPr lang="en-US" sz="4400" b="1" dirty="0" smtClean="0">
                <a:solidFill>
                  <a:schemeClr val="bg1"/>
                </a:solidFill>
              </a:rPr>
              <a:t>polysaccharide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Example: Starch</a:t>
            </a:r>
            <a:endParaRPr lang="en-US" sz="4800" dirty="0" smtClean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cdavies.files.wordpress.com/2009/01/glucose-fructose-sucros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0" t="9587" r="20101" b="55858"/>
          <a:stretch/>
        </p:blipFill>
        <p:spPr bwMode="auto">
          <a:xfrm>
            <a:off x="1901950" y="1652885"/>
            <a:ext cx="934080" cy="81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avies.files.wordpress.com/2009/01/glucose-fructose-sucros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4" t="54183" r="23814" b="7319"/>
          <a:stretch/>
        </p:blipFill>
        <p:spPr bwMode="auto">
          <a:xfrm>
            <a:off x="335407" y="3448713"/>
            <a:ext cx="2656368" cy="142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80963" y="2916433"/>
            <a:ext cx="2890300" cy="1227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28251" y="1821583"/>
            <a:ext cx="0" cy="3137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40988" y="1980468"/>
            <a:ext cx="374526" cy="44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77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farm4.staticflickr.com/3481/3256357084_7375d026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2640"/>
            <a:ext cx="12299324" cy="137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245476" y="-270456"/>
            <a:ext cx="51516" cy="7508383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44641" y="1601406"/>
            <a:ext cx="8346536" cy="6346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09848" y="4090656"/>
            <a:ext cx="7207540" cy="7255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44641" y="122686"/>
            <a:ext cx="932698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chemeClr val="bg1"/>
                </a:solidFill>
              </a:rPr>
              <a:t>2. Lipid Structure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Monomer</a:t>
            </a:r>
            <a:r>
              <a:rPr lang="en-US" sz="4400" b="1" dirty="0" smtClean="0">
                <a:solidFill>
                  <a:schemeClr val="bg1"/>
                </a:solidFill>
              </a:rPr>
              <a:t> = </a:t>
            </a:r>
            <a:r>
              <a:rPr lang="en-US" sz="4800" b="1" dirty="0" smtClean="0">
                <a:solidFill>
                  <a:schemeClr val="bg1"/>
                </a:solidFill>
              </a:rPr>
              <a:t>fatty acids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Long chains of Carbon with </a:t>
            </a:r>
            <a:r>
              <a:rPr lang="en-US" sz="4000" dirty="0" err="1">
                <a:solidFill>
                  <a:schemeClr val="bg1"/>
                </a:solidFill>
              </a:rPr>
              <a:t>H</a:t>
            </a:r>
            <a:r>
              <a:rPr lang="en-US" sz="4000" dirty="0" err="1" smtClean="0">
                <a:solidFill>
                  <a:schemeClr val="bg1"/>
                </a:solidFill>
              </a:rPr>
              <a:t>ydrogens</a:t>
            </a:r>
            <a:r>
              <a:rPr lang="en-US" sz="4000" dirty="0" smtClean="0">
                <a:solidFill>
                  <a:schemeClr val="bg1"/>
                </a:solidFill>
              </a:rPr>
              <a:t> attached 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</a:rPr>
              <a:t>Polymer </a:t>
            </a:r>
            <a:r>
              <a:rPr lang="en-US" sz="4800" b="1" dirty="0" smtClean="0">
                <a:solidFill>
                  <a:schemeClr val="bg1"/>
                </a:solidFill>
              </a:rPr>
              <a:t>=Lipid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Example: Phospholipid  </a:t>
            </a:r>
            <a:endParaRPr lang="en-US" sz="4800" dirty="0" smtClean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46"/>
          <a:stretch/>
        </p:blipFill>
        <p:spPr>
          <a:xfrm rot="20778998">
            <a:off x="225281" y="3308173"/>
            <a:ext cx="1719429" cy="37125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4539936">
            <a:off x="849335" y="972354"/>
            <a:ext cx="2714289" cy="960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0911572">
            <a:off x="1894121" y="3676320"/>
            <a:ext cx="663902" cy="2320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20284383">
            <a:off x="2564550" y="3382419"/>
            <a:ext cx="639776" cy="2367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www.clker.com/cliparts/3/d/b/a/11954314121801986328linolenic_fatty_acid_ste_01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30329">
            <a:off x="1283837" y="863582"/>
            <a:ext cx="1791319" cy="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15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farm4.staticflickr.com/3481/3256357084_7375d026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9814"/>
            <a:ext cx="12299324" cy="137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81568" y="1002976"/>
            <a:ext cx="1906073" cy="1635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www.protocolsupplements.com/Sports-Performance-Supplements/wp-content/uploads/2009/06/amino-acid-mcat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08" y="1154516"/>
            <a:ext cx="1835513" cy="130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88585" y="3677651"/>
            <a:ext cx="656823" cy="589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22835" y="3896680"/>
            <a:ext cx="1838081" cy="121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134649" y="3662649"/>
            <a:ext cx="656823" cy="589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29807" y="3671278"/>
            <a:ext cx="656823" cy="589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71353" y="3662649"/>
            <a:ext cx="656823" cy="589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3862" y="6369583"/>
            <a:ext cx="268798" cy="25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306453" y="5381508"/>
            <a:ext cx="268798" cy="25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211258" y="5599244"/>
            <a:ext cx="268798" cy="25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771942" y="6237603"/>
            <a:ext cx="268798" cy="25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196592" y="5399056"/>
            <a:ext cx="268798" cy="25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371947" y="5489799"/>
            <a:ext cx="268798" cy="25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579852" y="5618449"/>
            <a:ext cx="268798" cy="25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6610" y="6218432"/>
            <a:ext cx="268798" cy="25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892937" y="5922443"/>
            <a:ext cx="268798" cy="25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029542" y="5822813"/>
            <a:ext cx="268798" cy="25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10397" y="5803266"/>
            <a:ext cx="268798" cy="25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02985" y="5521848"/>
            <a:ext cx="268798" cy="25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04697" y="5781645"/>
            <a:ext cx="268798" cy="25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331223" y="6451496"/>
            <a:ext cx="268798" cy="25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927794" y="6051232"/>
            <a:ext cx="268798" cy="25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136717" y="6426981"/>
            <a:ext cx="268798" cy="25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979481" y="5996331"/>
            <a:ext cx="268798" cy="25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76915" y="1644091"/>
            <a:ext cx="6930704" cy="6053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44704" y="3625471"/>
            <a:ext cx="5523053" cy="6140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947863" y="5440237"/>
            <a:ext cx="5523053" cy="6140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09578" y="186990"/>
            <a:ext cx="7260049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chemeClr val="bg1"/>
                </a:solidFill>
              </a:rPr>
              <a:t>3. Protein </a:t>
            </a:r>
            <a:r>
              <a:rPr lang="en-US" sz="4800" b="1" u="sng" dirty="0" smtClean="0">
                <a:solidFill>
                  <a:schemeClr val="bg1"/>
                </a:solidFill>
              </a:rPr>
              <a:t>Structure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Monomer</a:t>
            </a:r>
            <a:r>
              <a:rPr lang="en-US" sz="4400" b="1" dirty="0" smtClean="0">
                <a:solidFill>
                  <a:schemeClr val="bg1"/>
                </a:solidFill>
              </a:rPr>
              <a:t> = </a:t>
            </a:r>
            <a:r>
              <a:rPr lang="en-US" sz="4800" b="1" dirty="0" smtClean="0">
                <a:solidFill>
                  <a:schemeClr val="bg1"/>
                </a:solidFill>
              </a:rPr>
              <a:t>amino acid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(there are 20 different </a:t>
            </a:r>
            <a:r>
              <a:rPr lang="en-US" sz="4000" dirty="0" err="1" smtClean="0">
                <a:solidFill>
                  <a:schemeClr val="bg1"/>
                </a:solidFill>
              </a:rPr>
              <a:t>a.a</a:t>
            </a:r>
            <a:r>
              <a:rPr lang="en-US" sz="4000" dirty="0" smtClean="0">
                <a:solidFill>
                  <a:schemeClr val="bg1"/>
                </a:solidFill>
              </a:rPr>
              <a:t>.) 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Polymer </a:t>
            </a:r>
            <a:r>
              <a:rPr lang="en-US" sz="3600" dirty="0" smtClean="0">
                <a:solidFill>
                  <a:schemeClr val="bg1"/>
                </a:solidFill>
              </a:rPr>
              <a:t>= </a:t>
            </a:r>
            <a:r>
              <a:rPr lang="en-US" sz="3600" b="1" dirty="0" smtClean="0">
                <a:solidFill>
                  <a:schemeClr val="bg1"/>
                </a:solidFill>
              </a:rPr>
              <a:t>Polypeptide</a:t>
            </a:r>
          </a:p>
          <a:p>
            <a:r>
              <a:rPr lang="en-US" sz="2800" dirty="0">
                <a:solidFill>
                  <a:schemeClr val="bg1"/>
                </a:solidFill>
              </a:rPr>
              <a:t>~</a:t>
            </a:r>
            <a:r>
              <a:rPr lang="en-US" sz="2800" dirty="0" smtClean="0">
                <a:solidFill>
                  <a:schemeClr val="bg1"/>
                </a:solidFill>
              </a:rPr>
              <a:t>Amino acids connected by </a:t>
            </a:r>
            <a:r>
              <a:rPr lang="en-US" sz="2800" b="1" dirty="0" smtClean="0">
                <a:solidFill>
                  <a:schemeClr val="bg1"/>
                </a:solidFill>
              </a:rPr>
              <a:t>peptide bonds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Polymer = </a:t>
            </a:r>
            <a:r>
              <a:rPr lang="en-US" sz="4000" b="1" dirty="0" smtClean="0">
                <a:solidFill>
                  <a:schemeClr val="bg1"/>
                </a:solidFill>
              </a:rPr>
              <a:t>Protein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~</a:t>
            </a:r>
            <a:r>
              <a:rPr lang="en-US" sz="3200" dirty="0" smtClean="0">
                <a:solidFill>
                  <a:schemeClr val="bg1"/>
                </a:solidFill>
              </a:rPr>
              <a:t>folded/twisted polypeptides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7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farm4.staticflickr.com/3481/3256357084_7375d026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2640"/>
            <a:ext cx="12299324" cy="137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245476" y="-270456"/>
            <a:ext cx="51516" cy="7508383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44641" y="1601406"/>
            <a:ext cx="8346536" cy="6346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5400000">
            <a:off x="885957" y="610383"/>
            <a:ext cx="2086378" cy="19447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exchangedownloads.smarttech.com/public/content/49/4920b92a-fb50-4263-bb06-969e864e03df/previews/medium/0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74" y="834820"/>
            <a:ext cx="1969439" cy="14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 rot="5400000">
            <a:off x="886174" y="3078051"/>
            <a:ext cx="517623" cy="5022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888771" y="3524841"/>
            <a:ext cx="517623" cy="5022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5400000">
            <a:off x="898704" y="3913192"/>
            <a:ext cx="517623" cy="5022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5400000">
            <a:off x="907738" y="4349268"/>
            <a:ext cx="517623" cy="5022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5400000">
            <a:off x="898536" y="4786338"/>
            <a:ext cx="517623" cy="5022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5400000">
            <a:off x="907936" y="5200785"/>
            <a:ext cx="517623" cy="5022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16200000">
            <a:off x="1400813" y="3074554"/>
            <a:ext cx="517623" cy="5022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16200000">
            <a:off x="1360944" y="3510630"/>
            <a:ext cx="517623" cy="5022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16200000">
            <a:off x="1347554" y="3934821"/>
            <a:ext cx="517623" cy="5022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16200000">
            <a:off x="1373737" y="4334827"/>
            <a:ext cx="517623" cy="5022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16200000">
            <a:off x="1347554" y="4744806"/>
            <a:ext cx="517623" cy="5022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 rot="16200000">
            <a:off x="1360646" y="5196606"/>
            <a:ext cx="517623" cy="5022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3054" y="2962141"/>
            <a:ext cx="6971829" cy="622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61363" y="129995"/>
            <a:ext cx="93269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4800" b="1" u="sng" dirty="0" smtClean="0">
                <a:solidFill>
                  <a:schemeClr val="bg1"/>
                </a:solidFill>
              </a:rPr>
              <a:t>Nucleic Acid Structure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Monomer</a:t>
            </a:r>
            <a:r>
              <a:rPr lang="en-US" sz="4400" b="1" dirty="0" smtClean="0">
                <a:solidFill>
                  <a:schemeClr val="bg1"/>
                </a:solidFill>
              </a:rPr>
              <a:t> = </a:t>
            </a:r>
            <a:r>
              <a:rPr lang="en-US" sz="4800" b="1" dirty="0" smtClean="0">
                <a:solidFill>
                  <a:schemeClr val="bg1"/>
                </a:solidFill>
              </a:rPr>
              <a:t>nucleotide</a:t>
            </a:r>
            <a:endParaRPr lang="en-US" sz="48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</a:rPr>
              <a:t>Polymer </a:t>
            </a:r>
            <a:r>
              <a:rPr lang="en-US" sz="4800" b="1" dirty="0" smtClean="0">
                <a:solidFill>
                  <a:schemeClr val="bg1"/>
                </a:solidFill>
              </a:rPr>
              <a:t>=Nucleic Acid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Example: DNA, RNA  </a:t>
            </a:r>
            <a:endParaRPr lang="en-US" sz="4800" dirty="0" smtClean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9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862885" y="132821"/>
            <a:ext cx="3683358" cy="3606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0902" y="1643475"/>
            <a:ext cx="4039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Monosaccharide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9517487" y="862885"/>
            <a:ext cx="2215167" cy="5434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3854" y="2743201"/>
            <a:ext cx="16514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Fatty </a:t>
            </a:r>
          </a:p>
          <a:p>
            <a:r>
              <a:rPr lang="en-US" sz="4400" b="1" dirty="0" smtClean="0"/>
              <a:t>Acid</a:t>
            </a:r>
            <a:endParaRPr lang="en-US" sz="4400" b="1" dirty="0"/>
          </a:p>
        </p:txBody>
      </p:sp>
      <p:sp>
        <p:nvSpPr>
          <p:cNvPr id="11" name="Rectangle 10"/>
          <p:cNvSpPr/>
          <p:nvPr/>
        </p:nvSpPr>
        <p:spPr>
          <a:xfrm>
            <a:off x="5254580" y="579549"/>
            <a:ext cx="3374265" cy="300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29306" y="1756772"/>
            <a:ext cx="2824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Amino Acid</a:t>
            </a:r>
            <a:endParaRPr lang="en-US" sz="3600" b="1" dirty="0"/>
          </a:p>
        </p:txBody>
      </p:sp>
      <p:sp>
        <p:nvSpPr>
          <p:cNvPr id="13" name="Isosceles Triangle 12"/>
          <p:cNvSpPr/>
          <p:nvPr/>
        </p:nvSpPr>
        <p:spPr>
          <a:xfrm rot="19635454">
            <a:off x="3211128" y="3001071"/>
            <a:ext cx="3631842" cy="30225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54440" y="4512322"/>
            <a:ext cx="2726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Nucleotide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094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08" y="58490"/>
            <a:ext cx="9905998" cy="825589"/>
          </a:xfrm>
        </p:spPr>
        <p:txBody>
          <a:bodyPr/>
          <a:lstStyle/>
          <a:p>
            <a:r>
              <a:rPr lang="en-US" u="sng" dirty="0" smtClean="0"/>
              <a:t>Exit Ticket: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151" y="2023055"/>
            <a:ext cx="11299579" cy="3124201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Monosaccharides</a:t>
            </a:r>
            <a:r>
              <a:rPr lang="en-US" sz="3600" dirty="0" smtClean="0"/>
              <a:t> make up __________________</a:t>
            </a:r>
          </a:p>
          <a:p>
            <a:r>
              <a:rPr lang="en-US" sz="3600" dirty="0" smtClean="0"/>
              <a:t>Fatty acids make up _______________________</a:t>
            </a:r>
          </a:p>
          <a:p>
            <a:r>
              <a:rPr lang="en-US" sz="3600" dirty="0" smtClean="0"/>
              <a:t>Amino Acids make up _______________________</a:t>
            </a:r>
          </a:p>
          <a:p>
            <a:r>
              <a:rPr lang="en-US" sz="3600" dirty="0" smtClean="0"/>
              <a:t>Nucleotides make up ________________________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1141413" y="2228045"/>
            <a:ext cx="571477" cy="502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5003" y="3052293"/>
            <a:ext cx="1287887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24120" y="3763850"/>
            <a:ext cx="414528" cy="399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5400000">
            <a:off x="1209411" y="4416917"/>
            <a:ext cx="643944" cy="4893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908" y="398613"/>
            <a:ext cx="8610600" cy="129302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farm4.staticflickr.com/3481/3256357084_7375d026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" y="-531351"/>
            <a:ext cx="11819950" cy="137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37038" y="142608"/>
            <a:ext cx="82657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Major Functions: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u="sng" dirty="0" smtClean="0">
                <a:solidFill>
                  <a:srgbClr val="FFC000"/>
                </a:solidFill>
              </a:rPr>
              <a:t>Carbohydrates</a:t>
            </a:r>
            <a:r>
              <a:rPr lang="en-US" sz="2800" b="1" dirty="0" smtClean="0">
                <a:solidFill>
                  <a:schemeClr val="bg1"/>
                </a:solidFill>
              </a:rPr>
              <a:t> are used for short term ENERGY STORAGE.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e.g.,sugars</a:t>
            </a:r>
            <a:r>
              <a:rPr lang="en-US" sz="2800" dirty="0" smtClean="0">
                <a:solidFill>
                  <a:schemeClr val="bg1"/>
                </a:solidFill>
              </a:rPr>
              <a:t> and starches)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42445" y="-464234"/>
            <a:ext cx="0" cy="6682919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upload.wikimedia.org/wikipedia/en/8/88/Snickers_wra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370" y="815547"/>
            <a:ext cx="1597075" cy="45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90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333" y="706766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Carbohydrates</a:t>
            </a:r>
            <a:br>
              <a:rPr lang="en-US" sz="6600" b="1" dirty="0" smtClean="0"/>
            </a:br>
            <a:r>
              <a:rPr lang="en-US" sz="6600" b="1" dirty="0" smtClean="0"/>
              <a:t>aka carbs</a:t>
            </a:r>
            <a:br>
              <a:rPr lang="en-US" sz="6600" b="1" dirty="0" smtClean="0"/>
            </a:br>
            <a:r>
              <a:rPr lang="en-US" b="1" dirty="0" smtClean="0"/>
              <a:t>(made up of sugars)</a:t>
            </a:r>
            <a:endParaRPr lang="en-US" b="1" dirty="0"/>
          </a:p>
        </p:txBody>
      </p:sp>
      <p:pic>
        <p:nvPicPr>
          <p:cNvPr id="1026" name="Picture 2" descr="http://vitaflexlifestyle.com/files/2012/06/carbohydra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9" y="179216"/>
            <a:ext cx="3488400" cy="234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lennellis.com/wp-content/uploads/2012/09/bigstock_Spilling_Sugar_42938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53" y="2513084"/>
            <a:ext cx="3488927" cy="231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xploratorium.edu/cooking/candy/images/sugar-molecule-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51" y="4309143"/>
            <a:ext cx="3689764" cy="244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academic.brooklyn.cuny.edu/biology/bio4fv/page/lactose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618" y="4399744"/>
            <a:ext cx="3204305" cy="235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science-projects.com/starch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1" y="1910057"/>
            <a:ext cx="414337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2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908" y="398613"/>
            <a:ext cx="8610600" cy="129302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farm4.staticflickr.com/3481/3256357084_7375d026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2" y="-2124176"/>
            <a:ext cx="11819950" cy="137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37038" y="142608"/>
            <a:ext cx="82657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Major </a:t>
            </a:r>
            <a:r>
              <a:rPr lang="en-US" sz="3200" b="1" u="sng" dirty="0" smtClean="0">
                <a:solidFill>
                  <a:schemeClr val="bg1"/>
                </a:solidFill>
              </a:rPr>
              <a:t>Functions:</a:t>
            </a:r>
            <a:endParaRPr lang="en-US" sz="3200" b="1" u="sng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Carbohydrates</a:t>
            </a:r>
            <a:r>
              <a:rPr lang="en-US" sz="2800" b="1" dirty="0" smtClean="0">
                <a:solidFill>
                  <a:schemeClr val="bg1"/>
                </a:solidFill>
              </a:rPr>
              <a:t> are used for short term ENERGY STORAGE.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e.g.,sugars</a:t>
            </a:r>
            <a:r>
              <a:rPr lang="en-US" sz="2800" dirty="0" smtClean="0">
                <a:solidFill>
                  <a:schemeClr val="bg1"/>
                </a:solidFill>
              </a:rPr>
              <a:t> and starches)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Lipids</a:t>
            </a:r>
            <a:r>
              <a:rPr lang="en-US" sz="2800" b="1" dirty="0" smtClean="0">
                <a:solidFill>
                  <a:schemeClr val="bg1"/>
                </a:solidFill>
              </a:rPr>
              <a:t> are used for long term ENERGY STORAGE and CELL MEMBRANE STRUCTURE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(e.g., fats and phospholipids)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537038" y="-464234"/>
            <a:ext cx="23803" cy="6682919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upload.wikimedia.org/wikipedia/en/8/88/Snickers_wra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57" y="740289"/>
            <a:ext cx="1597075" cy="45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picahealth.com/wp-content/uploads/2013/02/Good-fats-e13613153916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02" y="1611907"/>
            <a:ext cx="2388333" cy="116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CEAAkGBxMTEhUUExMVFBUXFxgaGBgYGBgfGBwUHBcdGBsaHBcdHCogGh0lHBcYITIhJSkrLi4uGh8zODMsNygtLi4BCgoKDg0OGxAQGy8kICQsNC40LC8vLDAsNCwsLCwsLCwsLC8sLCwsNCwsLCwsLCwsLCwsLCwsLCwsLCwsLCwsLP/AABEIALQBGAMBIgACEQEDEQH/xAAcAAEAAgMBAQEAAAAAAAAAAAAABQYDBAcCAQj/xABDEAABAwEFBAYIBAQGAQUAAAABAAIRAwQFEiExBkFRYRMicYGRoQcyQlKxwdHwFGJy4SOCkvEVM0OistJEFiQ0s+L/xAAaAQEAAwEBAQAAAAAAAAAAAAAAAgMEAQUG/8QALhEAAgIBAwMDAgUFAQAAAAAAAAECEQMSITEEE0EiUZGh8DJSYYGxFCPB0fEF/9oADAMBAAIRAxEAPwDuKIiAIiIAiIgCIiAIiIAiIgCIqDtbtU5zhQs7sIc4NLxqSTENO4Z67/jXkyLGrZKMXIuNot25kOO87h+6xB1T3z4D6LDd1lDGNaBkAAOwLewrlt8naOebY7Q2uy1GtNV2FwJa4Bo0OYyGoy8QpzZ9trexr61Z7S4Tg6uQPGRry3KH9K7mNFkLhIFaXGMgzKQe35K72UiMlQo+t7v5JvgNq1R7Qd2gfKF6p3q2cNQYDz9X+r6ws0KNv2yl1Jxb6zQS3tGcd+itlKSVxIpLyTgKKhbLbViQ1x6m8e7zHLkr4DKliyrIrRycHFn1ERWkAiIgCIiAIiIAiIgCIiAIiIAiIgCIiAIiIAiIgCIiAIiICK2kteClAMF+X8u/6d64zfN4xaGFgLsFRpDWiScLgYAGui6Z6QqhaxpHuvjt6qo+ydqZSoCq1ofXrFxk+ywGAJ1jKY39wXm53eV3wjTjXppeTqdhrtc0EcN+vhuWatXa0STH14dqoVC31pxEieQj4LYban1LRSc4gNbikfmIgEKa6lPYk8EluT953LTtU9NLmkRhmAB3b+azWSyizUg0Oc5jBALs3Bo0BO+Bv1hbdCoIULf20dKjk458N6vemKsqVtknSvek4SHtI5EKB2o2upU6T2U3B9UtIDWmYJES47o1XM61z1a9oqPcMNLF/Da4xkRJ6uupIz4L3bKJpD1RA4LNPO+EaI4FyyJs16OpVW6jPPsXdtirx6WhhJzpkD+UiR8x3L87XvWxFpaCXTAAGZndG9dg2ItxsweXsJL20wBIGYxTM6aruN6JKXuVzi3aR0pR99W8UqZgw8g4f+3YNVBVb4rP0qBvJoHxOfwUDet5MptcXOxO1knOe/NXT6i1URj6d3ubV32IurOqVHOcOBJM/qOu4K0bPWpxBpuk4QCCeBJy7oVHuK88REywHe/IdvFdEuqlTDJY4PnVwIMnhlw4Krpou7J9S0lRuoiLeYgiIgCIiAIiIAiIgCIiAIiIAiIgC+OcAJOQX1ULb3ac05pUyASwkuM9Vp6sgDfqeQjioZMihG2ThBzdI2rx29Yys1jGF7CYxbyBq4AxkJGuqgb12vtVZ7qdH+EwDN7iA/PhHq/2VTstlIJcScYkiZktJ4bpEZFR9O9RUquGE1qkloaJwBoPtEaCd/gvKfUZZXT+/v3PQ7GNVZbG7S1qTI/E1XOA6oxBwMfmOXirZs9t2yqQyqAypGhIg8YI+neudOa1lNjagl8RLRkXAajh3pdtnqFzcQpgE5mCSeW4DzUMfUSx27+f8Ep4Iz2o61tRZxXoYm54cz+kiD8j3Ll2z1n6EupO1a5wH6S4ub5EK4bOXl0NRlB78bXy0B0ToSQY3RMLBtHcoZVg9U/6dTcW+67mNJ+qvySWWPcj55M8F2p6ZHqiAsj6IhV+13yLN/8AIDqY96CWnscF9su1FKtlSOPnBA81m0uro12m+SZftMWSzo3OLcpBGeSqNlrOrWtzngjeAc893hn5Kes9mmSdTqo28rMaTxWaMvaHLipvM2qZFYYp2T7rO1rZ5KkWms+vX6Onx7oGpPJSV67RtNIhrtQsfo7oB/TVDrLWzwGp+I8Au4oeWJvaiUu646dDNjeudXkdYzuHut5BWOxXdAkrNYLADm6SPvLRb72x8lqjC+ShyrZGi+kGyTpzXPNo7wNa0sptEMDpMcNfgFP3lbn2y0dDRMUGH+K8e0R7AP3C2bxstChTFE0pHXqNq5l7K2QGI72PAwcsu0QdWdTaIqhVxfe7xUtdVrqUnyx0fA8iOCjrLZsOY0nLLyU1d1nDjE9iqUnexdKC0l/sFqFWm143jMcDvHithV27axomI6jjnyOmL6qxAr08c9SPMnHSwiIrCAREQBERAEREAREQBERAEREB4rHqu7D8FxLbW1htrqyCcmAQJ62GIgZ8PFdvIXH/AEhXHUL3VaZaARheSJLajcmuncCPMBZeqVxNHTupFVswDndIQH5ZBxIA3wfoVlui0PDH1eibTaTIlwgNGQ0HKe9YqNHFT62IE9XGc2l2msJY6FQ05rOpgbmxI14HKTuBBiV5sqaaPRXOxs2W0PDG1HimXuIAxExBOZDezOPPJbV5VaeB2KsGw0kinqBpMiSPFa7K1LGG06dR9UAw0NOQPvGcDR3jRe7TZwcPS0yx5c0hnrFxBkMGCS6Y0hV1cltX34JXSas27kxVLZZDTD2sxOLw4QSBTcQ4tkxpoeIXZrdYWV6eB4yIyI1BjUKl7O3QaTTVqtw1XNjBIJY05kEjIuMCYyEQr3ZDLGfpb8F6vSwqFSR5vUyTnaZzu9LBWs0sqNFWicgSJYRw/KeR81CU7ksc4qbXWdx9w9X+nMeAXY3NBEESDqDooG27JWd5lodSP5Dl/SZHhChk6V8wZyGb3KVTu93s2tsfmpz5hwWtedz1KjYfbWBv5af/AOirRa9lejzda6bBuxsA8y/NKGyIqAxa2uG/AwfHGVnXTZb4/gu76rk5DeOztnpEkOfWdxcYHgAFePR1YAKBIAAc8mBy6vyVysewVjacT2urH85y/pbAPfK92qiKdoLGgNa5rS0AAAAANgRoOqrpYpxjcmVwmm9jYpWZoGvaq7tNWe/+BTOEO9d4ObR7o/UMp3Kava3hktGu8qv2U4ji4eZUcj07Isgr3Z7u+zNpNAY0AAQAFs1aIe1weJBEHsXqjqvdQnd9hQkqR1bsr9zzjNGr1iCQOJbud8u0FWKjYsJkCAsdOzNDxUORAjumfipprREhSityTnseagyUtd9SWDlke79lG1QstzPOJw3RP34rVD0yoyT3jZLIiLSUhERAEREAREQBERAEREARFoW+82U2lxc1oGrnEBo71xujqVm+qzeowVXZZOz5EEZ+cqLvnbqhSIaCaxLcXULSAO2YlVSp6R6wxuFNgZn0YdOKYkZNmdRu71TOaexdDBN7pE9a9mKFVpbSd0MgjCAHU8/yHTsBCirJ6P3MLT0zHkAjPGBJ9oDODu1OpWpc23jukFO0hrmnrY8PWDTMHqjTL7hXq77wpVRipPDhyP2R3qntwkXSeXHyQ927LOY3C6q0AuJOBhkkmdSRnukgqZsN0UaLsbWzUiMbs3xwB0aOQAW2SqntLtWaZ6KzjHVOU7gurFjx+pIg8k57Nm1tdfzaLejaZqP3DMtZvd8gqxeu2tsqf6hslIOgBohwA0ExicY36cgoy8bBaGy4Oc+o+ekMHQjUHdEKEFzWh5yYTr1iRBA7dd6r7urdOkehh6eMVclbLBV2lvNpc6haqj6ZzB6ry0E5A4wc/vJadp2jvOsIdXtDuOEYP/raF5uxrrNUc+o0NbEagydwAG/LzUpZNpqJ1BafHzVbyz8bou7MeVFfBU7zs9VpDq2Ml2hfmTx1M71mum+a1kqirQdhc2Moye3e1wnrN1HLUZ5rd2tqtqua9gJDQBi3dhGoKhQ0kCeIzzkft99tkJWk2ccdqP0rcN6stVCnWZljaCW72ujNp5grS2gyqUjxbUHd1T99q5v6FLaW2qvSk4HslgOmJrtBzwunsCve1VtDazRPq0yf6ncP5VfkneK2eU8WjNpX3sV+968A+C+3U8YJOvzUVbaxdJPHIKQsIiByWN8l6WxLWYzK+4yliGSw1nmEfg6lubjDMSt2gVFWSoSpGkVYpeSElWxvVRl3LPdDc3HkPmsBMjtUpZKOFsbzme1a4q5WZZOlRmREVxUEREAREQBERAEREAREQEdfFuFNpJMAAuceDVxHaraSrahqWsxHDTYQHAEYZcT7Wp4AEhXr0qWoimKc4W1KjWvMxFMNLjnw6o8VytxDoaxhdjktLY68HIk6tYBHFZcs96PQ6TGq1H2qJYQZaQPW1kb45xOS8PBOMt0AaASS4nPhxzGXYspsLmOaxxc/Dm8A9UOIlsgnUcMyJG9faLnFhxMBaHEiGnrtB56wRy0Cpv2N1JnkAik8lpYDk4kR1Z1yMg5mAty7byNmIex8gmNTGWZJ1O458StO76IgzWa9+RiHOg8ABIE8Xa9y82ilVIDfVqES5+QwszhrQMhvklPPJxxUo8Hb9nH07bRbUxOAIHqkD5KK29s9GyWYNo02sc8uJd7TsImC856mddyxehdpbYwC7EMVXCeLW1MM/KeS1fTTWA/Ctccn9M2N5k0/vxWiavGzzcC/vpHLzeNScnuxOzME5meHforXbrxqU6LThJfkDlviTIB4cFR6bMLg58tBPDMtHAbv3Vpveq2rSbVa4gt6r2tzioAcJ10zcJ5hZMsFaPajRF2u2dKG43OyGYaMgZ5nM88u9a1dsHVpESI1I8Mj2rGDrO4Zdq2GsaG4yC6Mi0ZQdxJ4fTXRTSSDZrYiYjdrp8+xZzZj6xaYhpAG8uOUcuXALfuO7HWh0wAxp0E5+Z1GpOanb+eyiw6SBMxnpu4cFXPLUtKK7Xkq1hvepZq1A0gMdJwIaJhz97TvIMkHkVdLzvB9R7nuEPrOxRPqsGQE7wAGhQGxFyGrUNoqCGjNs/Hw07zwVhsVA1C57hBe4Ze6z2W+Az5yk3br7sz2t5Pz/B7pDQnLh9VIWdxy+8lhNDrHL7+izWZmah5IVsTNHILFUGiyU6eSx1THYpNbEVyerHIdGoKkQMpC17GA5s71npuyXaqiDZN3dZsg88MgpBatjqBtJpcQABqTAjtWWz2ljwSxwcAYkaT816UaSSMErbMqIikRCIiAIiIAiIgCIiAIiICiek26nVqcsbjcyHhvvNgtcBxOHON8LkIGEhrWuOFpLCHkEZxA4jIaRuX6Fv2nk1w3GPH9x5ql3xsrTrnGxxoVOt1mgFpxakt4mBmI4rNkhvaNnT51FaZHLrLXcxsgkt3NnA4znOnW4kkmFsWxlToWnrZuLyWA9RjgZM+6T81YK+wdpYGBrKdbAIB6QDdEw4DdzWGvsdeFUuxUWgw0McarA1sHMQ1ziRHJVaXfBtWaFcles1pfTJhxlzQBhDQxwGYJO7KZIz4Lcu27KltqdFRxNBg1amKWMZvBdqTlkMpPKSrTdno0LgPxlcO3ltIawchjIEDsb3q8WC76VnpilRptpsHstG/iTqTzKmob2yjJ1KqomXZuysouZRpjCxlLA0chGvPeqJ6cKk17OzLq0y4ciXwT/tXR7kpS9z9wGHvME+AjxXMPS82nVtzRTqA1RSZTc3MgHG5wGQyMPk9reasltAo6dN5lRQWjqEjPGXYSTBwjIHvd/wAQvFhrFpOpB9Ybi3XPszI4K0f+k3VMIa8NDGNaCRqQJ03DOVu23Z2zU2YjLcHrFpOfIz8lleaHB7CZX6l1VQMTWYmuaCCM8tdNQeS17NTe5xaxrjORA1iZz4ZgeCuRtDG0ekbk2Bh+DRHFQTL7rTowEnXDnPbOarjOUr2JbE/cFk/DUiCZe7Nx4cgoe2M6Zxe7FgLopg+q/Dk507wCPI9ittx7N2q1NYajTRpn1ycnFu8MbrJ4nLOc4haX4YVLS8NaG0qbsDW7msZ1QPKTxJJUVCUbnLlmPXGc6X7nuraOipUaTRD6zoHKk0Y3uPaIb/NyWay1MJ49m5QtrtJfeoEdWlZy0RucXAnsyU86jEk7/uF2SppFbdmzROLctyhQgHJa93tMkcOSli3cuxp7kZOtj1Rb5rzarH5herOBK3nu6oy6vHn9Fakmiq2mU+w2yr+JczFhAc0QeESfHSVZ53qMtlmaysKmEQ/JxjfuM89PBSBZ1S3iMj981XHl2XZKaTRVhe7rbUIzFKmAKbd05DEeJP7c1fNn24ZboMI00y/uufbB0QXVTwe4eDi35LpN0jN0ZwB81fj3yWZ8u0aRJIiLaYwiIgCIiAIiIAiIgCIiA8VaYcC06FV2tZzTdhPceIVlXipTDhDgCFxqzqZX2r2FIPutvskjkcx9Vj/w13vDzUNLO2aiwuD3uwUxLt7j6rRxPHkNT5qWp3aPacTyGX7rW2mtLrPY61Si0YmMJGWQ4ujfAl3OEcdrZJO3SIfaraKnY6Qo0nDpNCZEtnP+t0zHOeC5pdNgbUrutNQYGjMcM9w4mZlalAhwD3EOAJInPrHMvn3iT2qHvO/nF2Fr3YQczvKwyc8stj3MOGGKFJ8+ToFovek10klkjKQYIG/+6jdoKhrUAyiHVHOqNyYC4nuG7JR+y2yNovF7HuZUpWc5ms46t/IHZuJIGY6ozz3Htezmz9CxUhSotPN7s3uPFzo8hkOC7j6R2nZRm6qGPZbsqWyuwrjZgy2iAYPRtdmNCMThoQZyHirfdWz9ms/+TRYw+9Eu73mXHxUmi3Qxxjwjy8meeR7v/QXPadgfRfUa9sOJJB3OJJMjlmuhIo5Meuv0GLK4WcksWztRlepaHzhw9Yx1dRJJ+96krweGN9YNmSCYjuXSHCcjmFQL+2GcHl9nAc0+wTBb+knIjl8VlzdM+VuacedSfq2PN2Wyll/EBPePiFr7V3u6kymKBBqF2JwIy6MTMndLoHis93XBVpnE6m6RuAPxWttBY6mKejIBYQA4HISTJOepKzKMo8ovuDlyZrnvZtZocOqfaadR98VOttOQED73Kh1ruLejex5a8GCc9Ccyc8hyUxa6tak0DrTOZObCN2W5dUmjsoK6JquGuBaf3j7zXm77UHggODi0kSDwMELQsF6B2T5xeK8WA1qZwubFMuPRuIgHeR2ifvNdi/Jxx20khd9jZSxhggue5501c4u8JKstyZtceceA/dQrGl0GIVhuunFMc5P33LVgVyMuZ+k20RFsMgREQBERAEREAREQBERAEREAREQBeKtMOaWuEgggjiDkQtK+r6oWVmOvUDBuGrnHg1ozJXJ9pPSVaKxLbP8A+3p8RnVI5u0b2NzHFQlNR5JRi3wRnpB2bq2J+CiWOovcXNHSMDhOWEtc4E/qEzGcLS2fpXfQcKtsm1Pb6tGmyac8XufhD/0gEdqh3vLiXOJLjmSTJJ4knMleRTlZrS4RsTm1VnQ7d6XqsRZ7NTYBkC9xdloOq3DHZKr9f0j3k/MV8AnRtOnHcS0nzVfp2TFpGQkr0bA6JIn77eK68nuyvsokn7bXg7/y6vdhHwavDts7wGlrrA83fYWgbK7Q7nAc5070rWMz55cOXFc1/qd7SJuz+ka8mf8Ak443Op0z54QfNT12+l+0COmoU6gynAXMd25lwPZkqELMcpG/v4o+yQ7Qwu62vJztI7BZPS5YnEB9OvT5lrSP9rifJWm6dqLHacqNopucfZnC/wDodDvJfnWo0gQR29iwlkjRTWWRB4T9UIvzjcm1lssh/g13Fo/03y6nHANJ6v8AKQuobK+k6haIZaQLNU94n+E4/qPqdjsuZVkcqfJW8ckXirZabjLmNcYiS0ExwlYbRddJ78bmAu458IzjVbbXAiRmCvqk4p8ojqaMdKg1vqtaOwALBelj6WmW79Wng4afTsJW2tS2XnRpf5tanT/W9o+JRpVTCbTtEbY7HUOrSBzy8lONEZKu2nbextmKhqEbmMcfMgDzUXX2+n/LoHte4f8AEfVZ+9hxbORY1Ofgu6Lm1o2qtdTR7aYO5gHxIJWxYrtt1fPpaoHvOe9ojkMWfcFW+ui3UItney/Lo6CiiLquU0iHOrVKjhxc7D/TJnxUutcHJq5KippLgIiKZwIiIAiIgCIiAIiIAqntrtpTsbejp4aloOjNQz8z405N1PZmpXal9pFmf+EDTW3SRIbvLZyLuE5fBcQbd78TukxYyTOKcWKc5nPFM6qjNl0bGjBgeTc070tNWu81Kzy97jqfIAaAchAWrTs5njpoOIkKWqWGci3Xj+y2aF3hokmOzgsjk/3PQXTpLYj2XaDuM8uPas/4AAiB2g7/AL1W/wDhzOTjnoFsMseeJ5Jw5RMS7hI3/CFS3lft9SzS4uqRpi73TIA1Hx1Wb/DjBH3pP32qTsVExniImeY5+SkKdhzMd2mnf96qS7r8ohJNcla/wbeTn26Rkvb7pkDNogDLdpnorXRsHGc5j7+9y9su9py8fH9gp6Mr8r4IXRTqt05x2j6LFUuqN/l26eav3+EgnWd+/s+fmsouEExB8/h2D4J28v5voQc17nOWXMDkSfL6cisD7lg5EldLGzgHb36fLX4cFjfs0OGfz3ff0XOzl/MRbj7nMqtw55SsNS43FdPfsyZmY++xZHbNZDPNR0Z/ci1F+Sh3Ra7fZ2hlC0VGMnJpgtHYHAgd3NTlXai8sMdPnGvR05/4wrAzZbOcXclTZzPULldSlz9SGiBTGfiahPTWitUmcnVHYf6ZgeC+ULlgyrbariLGkxMKs2gVWnIkLFk7ur1l8YxUdj1+GDFtWKyuqODGNLidw+8lCvtFSRLz99ituyG07KHUewEE5vHr9/EDgI71COKDmtUtvcg5v2LTceyrKYxVQHv3D2R3bz2qxgLHZrQyo0PY4OadCFlX0WHFjxxqCMMpOT3CIitIhERAEREAREQBERAEREBWNsNmvxRY8GSwEYCTBEzI5/twVRfc+Hqlu/1TxHArqq1rVYWVPWGfHes2XpozeryacXVSgtPg5pTusDP+682q79ANJzV6r3FvY7uP1Ws+7nDVneBPwVH9O4mqPVrkpzLrwzx3cpWxVuE1ABo0ad+p748AFZBZROa2WsXO34OT6iykU9nG08XIdiwULI5p6pP3zV7r2Nr9R9Vrf4aBunnvVE+nkvwlkM8a3IayVaw3nwCkqVUn1gfGFtUrFyW22zhTx4si8lc8sPYwAz/f75rYpRw+K+OsreY7F7YI1PitEdS5KG0+DO37yK+4eUffasVKpi9UEjiASFlOM6Mce2B8VanZWxGULFaKrWiXGFm/CVXalrOzM/ReqF0MBxOmo7i7TuGii4zf4V8/djVFcs17GXVDLWkM945eA1K3vwDd5Pl9FtorYY6W+5XKbb2I+vdLXe08eH0UDemxhqSW1oPNvzBVuRRn02OfKOxzTjwzl1p2EtTdAx/6Xf8AaFDWq47RT9ajUHPCY8Rku1Is0/8Az4PhtEu+/JxO7r5rWd003uZxG49rTkVdro2/Y4AV2lp95mY7S3Ud0q32ix03+vTY/wDU0H4hRtXZWxu1s7B2Aj4ELkOlzYvwS+ePjcPJCXKJGx22nVbipva8cj8RuWwoalstZGkEUQCNDif/ANlMALdDXXrr9v8AhU68H1ERTOBERAEREAREQBERAEREAREQHxzQdRKwusjD7I7svgvqLlAwVLsaTILhyBEeYJWM3Q336g/mH0RFzRH2JKcl5MJu/OOkqf7P+q2xYBHrO/2/REXFBByZ6bYW8Se/6L0yxsBnD4kn4oilpXsc1M2ERF04EREA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4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535" y="901532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LIPIDS</a:t>
            </a:r>
            <a:br>
              <a:rPr lang="en-US" sz="6600" dirty="0" smtClean="0"/>
            </a:br>
            <a:r>
              <a:rPr lang="en-US" sz="6600" dirty="0" smtClean="0"/>
              <a:t>AKA FATS</a:t>
            </a:r>
            <a:br>
              <a:rPr lang="en-US" sz="6600" dirty="0" smtClean="0"/>
            </a:br>
            <a:endParaRPr lang="en-US" sz="6600" dirty="0"/>
          </a:p>
        </p:txBody>
      </p:sp>
      <p:pic>
        <p:nvPicPr>
          <p:cNvPr id="2052" name="Picture 4" descr="http://www.biosci.ohio-state.edu/~patches/images/matrix%20lip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60" y="722947"/>
            <a:ext cx="33337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f/f0/Lipid_bilayer_sec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04" y="1013099"/>
            <a:ext cx="2857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library.thinkquest.org/C004535/media/cell_membran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765" y="2204084"/>
            <a:ext cx="383857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thislifewellness.com/wp-content/uploads/2012/02/6a00d8341bfdd753ef00e54f260e848834-800wi1.jpe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9" y="3879827"/>
            <a:ext cx="2570543" cy="182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fffff.at/fuckflickr/data/FAT-LOGOS/trans-fa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95" y="3793063"/>
            <a:ext cx="3626476" cy="200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4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908" y="398613"/>
            <a:ext cx="8610600" cy="129302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farm4.staticflickr.com/3481/3256357084_7375d026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" y="-531351"/>
            <a:ext cx="11819950" cy="137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37038" y="142608"/>
            <a:ext cx="82657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Major Functions: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u="sng" dirty="0" smtClean="0">
                <a:solidFill>
                  <a:srgbClr val="FFC000"/>
                </a:solidFill>
              </a:rPr>
              <a:t>Carbohydrates</a:t>
            </a:r>
            <a:r>
              <a:rPr lang="en-US" sz="2800" b="1" dirty="0" smtClean="0">
                <a:solidFill>
                  <a:schemeClr val="bg1"/>
                </a:solidFill>
              </a:rPr>
              <a:t> are used for </a:t>
            </a:r>
            <a:r>
              <a:rPr lang="en-US" sz="2800" b="1" u="sng" dirty="0" smtClean="0">
                <a:solidFill>
                  <a:schemeClr val="bg1"/>
                </a:solidFill>
              </a:rPr>
              <a:t>short term ENERGY STORAGE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e.g.,sugars</a:t>
            </a:r>
            <a:r>
              <a:rPr lang="en-US" sz="2800" dirty="0" smtClean="0">
                <a:solidFill>
                  <a:schemeClr val="bg1"/>
                </a:solidFill>
              </a:rPr>
              <a:t> and starches)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u="sng" dirty="0" smtClean="0">
                <a:solidFill>
                  <a:srgbClr val="FF0000"/>
                </a:solidFill>
              </a:rPr>
              <a:t>Lipids</a:t>
            </a:r>
            <a:r>
              <a:rPr lang="en-US" sz="2800" b="1" dirty="0" smtClean="0">
                <a:solidFill>
                  <a:schemeClr val="bg1"/>
                </a:solidFill>
              </a:rPr>
              <a:t> are used for </a:t>
            </a:r>
            <a:r>
              <a:rPr lang="en-US" sz="2800" b="1" u="sng" dirty="0" smtClean="0">
                <a:solidFill>
                  <a:schemeClr val="bg1"/>
                </a:solidFill>
              </a:rPr>
              <a:t>long term ENERGY STORAGE</a:t>
            </a:r>
            <a:r>
              <a:rPr lang="en-US" sz="2800" b="1" dirty="0" smtClean="0">
                <a:solidFill>
                  <a:schemeClr val="bg1"/>
                </a:solidFill>
              </a:rPr>
              <a:t> and CELL </a:t>
            </a:r>
            <a:r>
              <a:rPr lang="en-US" sz="2800" b="1" u="sng" dirty="0" smtClean="0">
                <a:solidFill>
                  <a:schemeClr val="bg1"/>
                </a:solidFill>
              </a:rPr>
              <a:t>MEMBRANE STRUCTURE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(e.g., fats and phospholipids)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u="sng" dirty="0" smtClean="0">
                <a:solidFill>
                  <a:srgbClr val="7030A0"/>
                </a:solidFill>
              </a:rPr>
              <a:t>Proteins</a:t>
            </a:r>
            <a:r>
              <a:rPr lang="en-US" sz="2800" b="1" dirty="0" smtClean="0">
                <a:solidFill>
                  <a:schemeClr val="bg1"/>
                </a:solidFill>
              </a:rPr>
              <a:t> are used for </a:t>
            </a:r>
            <a:r>
              <a:rPr lang="en-US" sz="2800" b="1" u="sng" dirty="0" smtClean="0">
                <a:solidFill>
                  <a:schemeClr val="bg1"/>
                </a:solidFill>
              </a:rPr>
              <a:t>STRUCTURE, </a:t>
            </a:r>
            <a:r>
              <a:rPr lang="en-US" sz="2800" b="1" u="sng" dirty="0" smtClean="0">
                <a:solidFill>
                  <a:schemeClr val="bg1"/>
                </a:solidFill>
              </a:rPr>
              <a:t>CELL TRANSPORT</a:t>
            </a:r>
            <a:r>
              <a:rPr lang="en-US" sz="2800" b="1" u="sng" dirty="0" smtClean="0">
                <a:solidFill>
                  <a:schemeClr val="bg1"/>
                </a:solidFill>
              </a:rPr>
              <a:t>, </a:t>
            </a:r>
            <a:r>
              <a:rPr lang="en-US" sz="2800" b="1" u="sng" dirty="0" smtClean="0">
                <a:solidFill>
                  <a:schemeClr val="bg1"/>
                </a:solidFill>
              </a:rPr>
              <a:t>CATALYZING REACTIONS </a:t>
            </a:r>
            <a:r>
              <a:rPr lang="en-US" sz="2800" b="1" dirty="0" smtClean="0">
                <a:solidFill>
                  <a:schemeClr val="bg1"/>
                </a:solidFill>
              </a:rPr>
              <a:t>(enzymes)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(e.g., </a:t>
            </a:r>
            <a:r>
              <a:rPr lang="en-US" sz="2800" dirty="0" smtClean="0">
                <a:solidFill>
                  <a:schemeClr val="bg1"/>
                </a:solidFill>
              </a:rPr>
              <a:t>keratin </a:t>
            </a:r>
            <a:r>
              <a:rPr lang="en-US" sz="2800" dirty="0" smtClean="0">
                <a:solidFill>
                  <a:schemeClr val="bg1"/>
                </a:solidFill>
              </a:rPr>
              <a:t>and lactase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37038" y="-464234"/>
            <a:ext cx="35216" cy="6682919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upload.wikimedia.org/wikipedia/en/8/88/Snickers_wra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57" y="740289"/>
            <a:ext cx="1597075" cy="45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a-diet.net/wp-content/uploads/2013/02/1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10" y="3166110"/>
            <a:ext cx="2159922" cy="177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healthyeating.sfgate.com/DM-Resize/photos.demandstudios.com/getty/article/250/70/BBA_061_XS.jpg?w=360&amp;h=360&amp;keep_ratio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24" y="1321297"/>
            <a:ext cx="1412008" cy="174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60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023" y="197703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Proteins: </a:t>
            </a:r>
            <a:endParaRPr lang="en-US" sz="5400" dirty="0"/>
          </a:p>
        </p:txBody>
      </p:sp>
      <p:pic>
        <p:nvPicPr>
          <p:cNvPr id="3074" name="Picture 2" descr="http://strengthguild.com/blog/wp-content/uploads/2013/05/lo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909" y="1490731"/>
            <a:ext cx="4244291" cy="272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hemedicalbiochemistrypage.org/images/musclestru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614" y="288748"/>
            <a:ext cx="5086289" cy="353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gassama.myweb.uga.edu/hemoglobinmolecule.gi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266" y="4043966"/>
            <a:ext cx="3585902" cy="268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ampus.udayton.edu/~INSS/Dillon230/LECTHELP-1/3proteins_files/image00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99" y="4350454"/>
            <a:ext cx="38100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8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908" y="398613"/>
            <a:ext cx="8610600" cy="129302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farm4.staticflickr.com/3481/3256357084_7375d026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" y="-531351"/>
            <a:ext cx="11819950" cy="137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37038" y="142608"/>
            <a:ext cx="826575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Major Functions: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u="sng" dirty="0" smtClean="0">
                <a:solidFill>
                  <a:srgbClr val="FFC000"/>
                </a:solidFill>
              </a:rPr>
              <a:t>Carbohydrates</a:t>
            </a:r>
            <a:r>
              <a:rPr lang="en-US" sz="2800" b="1" dirty="0" smtClean="0">
                <a:solidFill>
                  <a:schemeClr val="bg1"/>
                </a:solidFill>
              </a:rPr>
              <a:t> are used for </a:t>
            </a:r>
            <a:r>
              <a:rPr lang="en-US" sz="2800" b="1" u="sng" dirty="0" smtClean="0">
                <a:solidFill>
                  <a:schemeClr val="bg1"/>
                </a:solidFill>
              </a:rPr>
              <a:t>short term ENERGY STORAGE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e.g.,sugars</a:t>
            </a:r>
            <a:r>
              <a:rPr lang="en-US" sz="2800" dirty="0" smtClean="0">
                <a:solidFill>
                  <a:schemeClr val="bg1"/>
                </a:solidFill>
              </a:rPr>
              <a:t> and starches)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u="sng" dirty="0" smtClean="0">
                <a:solidFill>
                  <a:srgbClr val="FF0000"/>
                </a:solidFill>
              </a:rPr>
              <a:t>Lipids</a:t>
            </a:r>
            <a:r>
              <a:rPr lang="en-US" sz="2800" b="1" dirty="0" smtClean="0">
                <a:solidFill>
                  <a:schemeClr val="bg1"/>
                </a:solidFill>
              </a:rPr>
              <a:t> are used for </a:t>
            </a:r>
            <a:r>
              <a:rPr lang="en-US" sz="2800" b="1" u="sng" dirty="0" smtClean="0">
                <a:solidFill>
                  <a:schemeClr val="bg1"/>
                </a:solidFill>
              </a:rPr>
              <a:t>long term ENERGY STORAGE</a:t>
            </a:r>
            <a:r>
              <a:rPr lang="en-US" sz="2800" b="1" dirty="0" smtClean="0">
                <a:solidFill>
                  <a:schemeClr val="bg1"/>
                </a:solidFill>
              </a:rPr>
              <a:t> and CELL </a:t>
            </a:r>
            <a:r>
              <a:rPr lang="en-US" sz="2800" b="1" u="sng" dirty="0" smtClean="0">
                <a:solidFill>
                  <a:schemeClr val="bg1"/>
                </a:solidFill>
              </a:rPr>
              <a:t>MEMBRANE STRUCTURE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(e.g., fats and phospholipids)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u="sng" dirty="0" smtClean="0">
                <a:solidFill>
                  <a:srgbClr val="7030A0"/>
                </a:solidFill>
              </a:rPr>
              <a:t>Proteins</a:t>
            </a:r>
            <a:r>
              <a:rPr lang="en-US" sz="2800" b="1" dirty="0" smtClean="0">
                <a:solidFill>
                  <a:schemeClr val="bg1"/>
                </a:solidFill>
              </a:rPr>
              <a:t> are used for </a:t>
            </a:r>
            <a:r>
              <a:rPr lang="en-US" sz="2800" b="1" u="sng" dirty="0" smtClean="0">
                <a:solidFill>
                  <a:schemeClr val="bg1"/>
                </a:solidFill>
              </a:rPr>
              <a:t>STRUCTURE, </a:t>
            </a:r>
            <a:r>
              <a:rPr lang="en-US" sz="2800" b="1" u="sng" dirty="0" smtClean="0">
                <a:solidFill>
                  <a:schemeClr val="bg1"/>
                </a:solidFill>
              </a:rPr>
              <a:t>CELL TRANSPORT</a:t>
            </a:r>
            <a:r>
              <a:rPr lang="en-US" sz="2800" b="1" u="sng" dirty="0" smtClean="0">
                <a:solidFill>
                  <a:schemeClr val="bg1"/>
                </a:solidFill>
              </a:rPr>
              <a:t>, </a:t>
            </a:r>
            <a:r>
              <a:rPr lang="en-US" sz="2800" b="1" u="sng" dirty="0" smtClean="0">
                <a:solidFill>
                  <a:schemeClr val="bg1"/>
                </a:solidFill>
              </a:rPr>
              <a:t>CATALYZING REACTIONS </a:t>
            </a:r>
            <a:r>
              <a:rPr lang="en-US" sz="2800" b="1" dirty="0" smtClean="0">
                <a:solidFill>
                  <a:schemeClr val="bg1"/>
                </a:solidFill>
              </a:rPr>
              <a:t>(enzymes)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(e.g., </a:t>
            </a:r>
            <a:r>
              <a:rPr lang="en-US" sz="2800" dirty="0" smtClean="0">
                <a:solidFill>
                  <a:schemeClr val="bg1"/>
                </a:solidFill>
              </a:rPr>
              <a:t>keratin </a:t>
            </a:r>
            <a:r>
              <a:rPr lang="en-US" sz="2800" dirty="0" smtClean="0">
                <a:solidFill>
                  <a:schemeClr val="bg1"/>
                </a:solidFill>
              </a:rPr>
              <a:t>and lactase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u="sng" dirty="0">
                <a:solidFill>
                  <a:schemeClr val="accent6"/>
                </a:solidFill>
              </a:rPr>
              <a:t>Nucleic Acids </a:t>
            </a:r>
            <a:r>
              <a:rPr lang="en-US" sz="2800" b="1" dirty="0">
                <a:solidFill>
                  <a:schemeClr val="bg1"/>
                </a:solidFill>
              </a:rPr>
              <a:t>are used for STORING INFORMATION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dirty="0">
                <a:solidFill>
                  <a:schemeClr val="bg1"/>
                </a:solidFill>
              </a:rPr>
              <a:t>(e.g., DNA and RNA) 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37038" y="-464234"/>
            <a:ext cx="35216" cy="6682919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upload.wikimedia.org/wikipedia/en/8/88/Snickers_wra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57" y="740289"/>
            <a:ext cx="1597075" cy="45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a-diet.net/wp-content/uploads/2013/02/1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10" y="3166110"/>
            <a:ext cx="2159922" cy="177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healthyeating.sfgate.com/DM-Resize/photos.demandstudios.com/getty/article/250/70/BBA_061_XS.jpg?w=360&amp;h=360&amp;keep_ratio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24" y="1321297"/>
            <a:ext cx="1412008" cy="174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sciencenordic.com/sites/default/files/imagecache/220x/D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8542" y="4511756"/>
            <a:ext cx="1181204" cy="222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5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811" y="0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Nucleic acid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https://www2.chemistry.msu.edu/faculty/reusch/virttxtjml/Images3/dblhelx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101" y="1480534"/>
            <a:ext cx="505777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lovebacteria.com/Images/d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2" y="197424"/>
            <a:ext cx="3433582" cy="372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logs.plos.org/thestudentblog/files/2013/11/Screen-shot-2013-11-02-at-9.06.44-PM-257x3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18"/>
          <a:stretch/>
        </p:blipFill>
        <p:spPr bwMode="auto">
          <a:xfrm>
            <a:off x="3459921" y="4646124"/>
            <a:ext cx="2447925" cy="159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7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917</TotalTime>
  <Words>266</Words>
  <Application>Microsoft Office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Century Gothic</vt:lpstr>
      <vt:lpstr>Wingdings</vt:lpstr>
      <vt:lpstr>Vapor Trail</vt:lpstr>
      <vt:lpstr>PowerPoint Presentation</vt:lpstr>
      <vt:lpstr> </vt:lpstr>
      <vt:lpstr>Carbohydrates aka carbs (made up of sugars)</vt:lpstr>
      <vt:lpstr> </vt:lpstr>
      <vt:lpstr>LIPIDS AKA FATS </vt:lpstr>
      <vt:lpstr> </vt:lpstr>
      <vt:lpstr>Proteins: </vt:lpstr>
      <vt:lpstr> </vt:lpstr>
      <vt:lpstr>Nucleic acid</vt:lpstr>
      <vt:lpstr>Biomolecular Structure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Ticket: 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 Biomolecules            9/4</dc:title>
  <dc:creator>Perry, Beth N</dc:creator>
  <cp:lastModifiedBy>Perry, Beth</cp:lastModifiedBy>
  <cp:revision>32</cp:revision>
  <dcterms:created xsi:type="dcterms:W3CDTF">2013-09-02T03:57:22Z</dcterms:created>
  <dcterms:modified xsi:type="dcterms:W3CDTF">2014-11-05T22:10:29Z</dcterms:modified>
</cp:coreProperties>
</file>